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326" r:id="rId3"/>
    <p:sldId id="258" r:id="rId4"/>
    <p:sldId id="260" r:id="rId5"/>
    <p:sldId id="265" r:id="rId6"/>
    <p:sldId id="264" r:id="rId7"/>
    <p:sldId id="266" r:id="rId8"/>
    <p:sldId id="271" r:id="rId9"/>
    <p:sldId id="267" r:id="rId10"/>
    <p:sldId id="259" r:id="rId11"/>
    <p:sldId id="262" r:id="rId12"/>
    <p:sldId id="261" r:id="rId13"/>
    <p:sldId id="289" r:id="rId14"/>
    <p:sldId id="291" r:id="rId15"/>
    <p:sldId id="292" r:id="rId16"/>
    <p:sldId id="293" r:id="rId17"/>
    <p:sldId id="294" r:id="rId18"/>
    <p:sldId id="284" r:id="rId19"/>
    <p:sldId id="285" r:id="rId20"/>
    <p:sldId id="286" r:id="rId21"/>
    <p:sldId id="287" r:id="rId22"/>
    <p:sldId id="301" r:id="rId23"/>
    <p:sldId id="295" r:id="rId24"/>
    <p:sldId id="288" r:id="rId25"/>
    <p:sldId id="296" r:id="rId26"/>
    <p:sldId id="297" r:id="rId27"/>
    <p:sldId id="298" r:id="rId28"/>
    <p:sldId id="305" r:id="rId29"/>
    <p:sldId id="302" r:id="rId30"/>
    <p:sldId id="303" r:id="rId31"/>
    <p:sldId id="324" r:id="rId32"/>
    <p:sldId id="306" r:id="rId33"/>
    <p:sldId id="307" r:id="rId34"/>
    <p:sldId id="308" r:id="rId35"/>
    <p:sldId id="309" r:id="rId36"/>
    <p:sldId id="310" r:id="rId37"/>
    <p:sldId id="311" r:id="rId38"/>
    <p:sldId id="312"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2E396-B641-4842-B60A-05052864E70B}" type="datetimeFigureOut">
              <a:rPr lang="en-US" smtClean="0"/>
              <a:pPr/>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3F128-8F63-794E-9962-C6A635AB0A0F}" type="slidenum">
              <a:rPr lang="en-US" smtClean="0"/>
              <a:pPr/>
              <a:t>‹#›</a:t>
            </a:fld>
            <a:endParaRPr lang="en-US"/>
          </a:p>
        </p:txBody>
      </p:sp>
    </p:spTree>
    <p:extLst>
      <p:ext uri="{BB962C8B-B14F-4D97-AF65-F5344CB8AC3E}">
        <p14:creationId xmlns:p14="http://schemas.microsoft.com/office/powerpoint/2010/main" val="21634300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anchor="b"/>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DB57F84C-0126-4ED5-9F9C-688142622CAE}"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65175" y="5443538"/>
            <a:ext cx="7612063" cy="804862"/>
          </a:xfrm>
        </p:spPr>
        <p:txBody>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3E8F84C-BDC5-402E-9581-815FDD317EE9}" type="datetimeFigureOut">
              <a:rPr lang="en-US"/>
              <a:pPr>
                <a:defRPr/>
              </a:pPr>
              <a:t>12/1/2014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05BED89-2C1F-45CB-893B-230C5CDD13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Click icon to add picture</a:t>
            </a:r>
            <a:endParaRPr noProof="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Click icon to add picture</a:t>
            </a:r>
            <a:endParaRPr noProof="0"/>
          </a:p>
        </p:txBody>
      </p:sp>
      <p:sp>
        <p:nvSpPr>
          <p:cNvPr id="6" name="Date Placeholder 4"/>
          <p:cNvSpPr>
            <a:spLocks noGrp="1"/>
          </p:cNvSpPr>
          <p:nvPr>
            <p:ph type="dt" sz="half" idx="15"/>
          </p:nvPr>
        </p:nvSpPr>
        <p:spPr>
          <a:xfrm>
            <a:off x="4495800" y="6356350"/>
            <a:ext cx="1143000" cy="365125"/>
          </a:xfrm>
        </p:spPr>
        <p:txBody>
          <a:bodyPr/>
          <a:lstStyle>
            <a:lvl1pPr algn="l">
              <a:defRPr smtClean="0"/>
            </a:lvl1pPr>
          </a:lstStyle>
          <a:p>
            <a:pPr>
              <a:defRPr/>
            </a:pPr>
            <a:fld id="{C83EB83C-A854-438F-8CBA-5088C18C57B9}" type="datetimeFigureOut">
              <a:rPr lang="en-US"/>
              <a:pPr>
                <a:defRPr/>
              </a:pPr>
              <a:t>12/1/2014</a:t>
            </a:fld>
            <a:endParaRPr lang="en-US"/>
          </a:p>
        </p:txBody>
      </p:sp>
      <p:sp>
        <p:nvSpPr>
          <p:cNvPr id="7" name="Footer Placeholder 5"/>
          <p:cNvSpPr>
            <a:spLocks noGrp="1"/>
          </p:cNvSpPr>
          <p:nvPr>
            <p:ph type="ftr" sz="quarter" idx="16"/>
          </p:nvPr>
        </p:nvSpPr>
        <p:spPr>
          <a:xfrm>
            <a:off x="5791200" y="6356350"/>
            <a:ext cx="2895600" cy="365125"/>
          </a:xfrm>
        </p:spPr>
        <p:txBody>
          <a:bodyPr/>
          <a:lstStyle>
            <a:lvl1pPr algn="r">
              <a:defRPr/>
            </a:lvl1pPr>
          </a:lstStyle>
          <a:p>
            <a:pPr>
              <a:defRPr/>
            </a:pPr>
            <a:endParaRPr lang="en-US"/>
          </a:p>
        </p:txBody>
      </p:sp>
      <p:sp>
        <p:nvSpPr>
          <p:cNvPr id="10" name="Slide Number Placeholder 6"/>
          <p:cNvSpPr>
            <a:spLocks noGrp="1"/>
          </p:cNvSpPr>
          <p:nvPr>
            <p:ph type="sldNum" sz="quarter" idx="17"/>
          </p:nvPr>
        </p:nvSpPr>
        <p:spPr>
          <a:xfrm>
            <a:off x="1966913" y="6356350"/>
            <a:ext cx="533400" cy="365125"/>
          </a:xfrm>
        </p:spPr>
        <p:txBody>
          <a:bodyPr/>
          <a:lstStyle>
            <a:lvl1pPr>
              <a:defRPr smtClean="0">
                <a:solidFill>
                  <a:schemeClr val="tx2"/>
                </a:solidFill>
              </a:defRPr>
            </a:lvl1pPr>
          </a:lstStyle>
          <a:p>
            <a:pPr>
              <a:defRPr/>
            </a:pPr>
            <a:fld id="{4E6803CD-7B80-40D6-AA21-FF80C2902C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1C431081-DA43-48F7-BA13-B53156AF5A3A}"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7C5341-956C-4C41-A5BF-54F81D056BD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54D37160-52BB-4532-AA1B-17EFB2760334}"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18ED44-E481-41CB-AB06-9D73531C33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D18D7109-0FD7-4A12-AC3F-C0B046CCD0DA}"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053D6A-B319-4175-8B44-2E283D5D54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Click icon to add picture</a:t>
            </a:r>
            <a:endParaRPr noProof="0"/>
          </a:p>
        </p:txBody>
      </p:sp>
      <p:sp>
        <p:nvSpPr>
          <p:cNvPr id="5" name="Date Placeholder 3"/>
          <p:cNvSpPr>
            <a:spLocks noGrp="1"/>
          </p:cNvSpPr>
          <p:nvPr>
            <p:ph type="dt" sz="half" idx="13"/>
          </p:nvPr>
        </p:nvSpPr>
        <p:spPr/>
        <p:txBody>
          <a:bodyPr/>
          <a:lstStyle>
            <a:lvl1pPr>
              <a:defRPr/>
            </a:lvl1pPr>
          </a:lstStyle>
          <a:p>
            <a:pPr>
              <a:defRPr/>
            </a:pPr>
            <a:fld id="{CEE57B52-1A2C-4F17-810C-410D1B4BCCF2}" type="datetimeFigureOut">
              <a:rPr lang="en-US"/>
              <a:pPr>
                <a:defRPr/>
              </a:pPr>
              <a:t>12/1/2014</a:t>
            </a:fld>
            <a:endParaRPr lang="en-US"/>
          </a:p>
        </p:txBody>
      </p:sp>
      <p:sp>
        <p:nvSpPr>
          <p:cNvPr id="6" name="Footer Placeholder 4"/>
          <p:cNvSpPr>
            <a:spLocks noGrp="1"/>
          </p:cNvSpPr>
          <p:nvPr>
            <p:ph type="ftr" sz="quarter" idx="14"/>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anchor="b"/>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19BDD8-3CFA-4430-9E91-62D4D7575A77}" type="datetimeFigureOut">
              <a:rPr lang="en-US"/>
              <a:pPr>
                <a:defRPr/>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3036D1-9F67-4EDD-AFB4-B7B1485250F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36F0D242-9B5D-47FA-A42F-385CBB17A977}" type="datetimeFigureOut">
              <a:rPr lang="en-US"/>
              <a:pPr>
                <a:defRPr/>
              </a:pPr>
              <a:t>12/1/2014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005D7A-E90D-452C-995A-61E0BD3D7A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7BF1D326-0BE9-4F9A-97AB-04E098D466E7}" type="datetimeFigureOut">
              <a:rPr lang="en-US"/>
              <a:pPr>
                <a:defRPr/>
              </a:pPr>
              <a:t>12/1/2014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779216-3313-4236-918C-646C8B46D8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8D12A81D-8290-40BD-B833-8CDE2C2B7DB5}" type="datetimeFigureOut">
              <a:rPr lang="en-US"/>
              <a:pPr>
                <a:defRPr/>
              </a:pPr>
              <a:t>12/1/2014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662209-DB0F-41D1-81F7-7CFB15031B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90521DF-86E0-43F0-8D14-B79D8DDF12C3}" type="datetimeFigureOut">
              <a:rPr lang="en-US"/>
              <a:pPr>
                <a:defRPr/>
              </a:pPr>
              <a:t>12/1/2014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00B24B8-F063-4CC1-AA60-B0370FC2A80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smtClean="0"/>
            </a:lvl1pPr>
          </a:lstStyle>
          <a:p>
            <a:pPr>
              <a:defRPr/>
            </a:pPr>
            <a:fld id="{E563B956-5DD3-4DF9-97FB-15A80877FD3D}" type="datetimeFigureOut">
              <a:rPr lang="en-US"/>
              <a:pPr>
                <a:defRPr/>
              </a:pPr>
              <a:t>12/1/2014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7" name="Slide Number Placeholder 6"/>
          <p:cNvSpPr>
            <a:spLocks noGrp="1"/>
          </p:cNvSpPr>
          <p:nvPr>
            <p:ph type="sldNum" sz="quarter" idx="12"/>
          </p:nvPr>
        </p:nvSpPr>
        <p:spPr>
          <a:xfrm>
            <a:off x="1966913" y="6356350"/>
            <a:ext cx="533400" cy="365125"/>
          </a:xfrm>
        </p:spPr>
        <p:txBody>
          <a:bodyPr/>
          <a:lstStyle>
            <a:lvl1pPr>
              <a:defRPr smtClean="0">
                <a:solidFill>
                  <a:schemeClr val="tx2"/>
                </a:solidFill>
              </a:defRPr>
            </a:lvl1pPr>
          </a:lstStyle>
          <a:p>
            <a:pPr>
              <a:defRPr/>
            </a:pPr>
            <a:fld id="{DC2FE568-0DFC-4CDE-8CAC-EFE181AB49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5" y="79375"/>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100"/>
            <a:ext cx="7612063"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defRPr>
            </a:lvl1pPr>
          </a:lstStyle>
          <a:p>
            <a:pPr>
              <a:defRPr/>
            </a:pPr>
            <a:fld id="{E8588DBC-9820-431B-B465-EF83F5AB6A9B}" type="datetimeFigureOut">
              <a:rPr lang="en-US"/>
              <a:pPr>
                <a:defRPr/>
              </a:pPr>
              <a:t>12/1/2014</a:t>
            </a:fld>
            <a:endParaRPr lang="en-US"/>
          </a:p>
        </p:txBody>
      </p:sp>
      <p:sp>
        <p:nvSpPr>
          <p:cNvPr id="5" name="Footer Placeholder 4"/>
          <p:cNvSpPr>
            <a:spLocks noGrp="1"/>
          </p:cNvSpPr>
          <p:nvPr>
            <p:ph type="ftr" sz="quarter" idx="3"/>
          </p:nvPr>
        </p:nvSpPr>
        <p:spPr>
          <a:xfrm>
            <a:off x="4445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mn-lt"/>
              </a:defRPr>
            </a:lvl1pPr>
          </a:lstStyle>
          <a:p>
            <a:pPr>
              <a:defRPr/>
            </a:pPr>
            <a:fld id="{DCAE6E5D-3CFA-4397-904C-B2C4714F91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9" r:id="rId2"/>
    <p:sldLayoutId id="2147483675" r:id="rId3"/>
    <p:sldLayoutId id="2147483676" r:id="rId4"/>
    <p:sldLayoutId id="2147483670" r:id="rId5"/>
    <p:sldLayoutId id="2147483671" r:id="rId6"/>
    <p:sldLayoutId id="2147483672" r:id="rId7"/>
    <p:sldLayoutId id="2147483677" r:id="rId8"/>
    <p:sldLayoutId id="2147483678" r:id="rId9"/>
    <p:sldLayoutId id="2147483679" r:id="rId10"/>
    <p:sldLayoutId id="2147483680" r:id="rId11"/>
    <p:sldLayoutId id="2147483673" r:id="rId12"/>
    <p:sldLayoutId id="2147483681" r:id="rId13"/>
  </p:sldLayoutIdLst>
  <p:txStyles>
    <p:titleStyle>
      <a:lvl1pPr algn="ctr" rtl="0" fontAlgn="base">
        <a:spcBef>
          <a:spcPct val="0"/>
        </a:spcBef>
        <a:spcAft>
          <a:spcPct val="0"/>
        </a:spcAft>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vl2pPr algn="ctr" rtl="0" fontAlgn="base">
        <a:spcBef>
          <a:spcPct val="0"/>
        </a:spcBef>
        <a:spcAft>
          <a:spcPct val="0"/>
        </a:spcAft>
        <a:defRPr sz="4800">
          <a:solidFill>
            <a:schemeClr val="tx2"/>
          </a:solidFill>
          <a:latin typeface="Book Antiqua" pitchFamily="18" charset="0"/>
        </a:defRPr>
      </a:lvl2pPr>
      <a:lvl3pPr algn="ctr" rtl="0" fontAlgn="base">
        <a:spcBef>
          <a:spcPct val="0"/>
        </a:spcBef>
        <a:spcAft>
          <a:spcPct val="0"/>
        </a:spcAft>
        <a:defRPr sz="4800">
          <a:solidFill>
            <a:schemeClr val="tx2"/>
          </a:solidFill>
          <a:latin typeface="Book Antiqua" pitchFamily="18" charset="0"/>
        </a:defRPr>
      </a:lvl3pPr>
      <a:lvl4pPr algn="ctr" rtl="0" fontAlgn="base">
        <a:spcBef>
          <a:spcPct val="0"/>
        </a:spcBef>
        <a:spcAft>
          <a:spcPct val="0"/>
        </a:spcAft>
        <a:defRPr sz="4800">
          <a:solidFill>
            <a:schemeClr val="tx2"/>
          </a:solidFill>
          <a:latin typeface="Book Antiqua" pitchFamily="18" charset="0"/>
        </a:defRPr>
      </a:lvl4pPr>
      <a:lvl5pPr algn="ctr" rtl="0" fontAlgn="base">
        <a:spcBef>
          <a:spcPct val="0"/>
        </a:spcBef>
        <a:spcAft>
          <a:spcPct val="0"/>
        </a:spcAft>
        <a:defRPr sz="4800">
          <a:solidFill>
            <a:schemeClr val="tx2"/>
          </a:solidFill>
          <a:latin typeface="Book Antiqua" pitchFamily="18" charset="0"/>
        </a:defRPr>
      </a:lvl5pPr>
      <a:lvl6pPr marL="457200" algn="ctr" rtl="0" fontAlgn="base">
        <a:spcBef>
          <a:spcPct val="0"/>
        </a:spcBef>
        <a:spcAft>
          <a:spcPct val="0"/>
        </a:spcAft>
        <a:defRPr sz="4800">
          <a:solidFill>
            <a:schemeClr val="tx2"/>
          </a:solidFill>
          <a:latin typeface="Book Antiqua" pitchFamily="18" charset="0"/>
        </a:defRPr>
      </a:lvl6pPr>
      <a:lvl7pPr marL="914400" algn="ctr" rtl="0" fontAlgn="base">
        <a:spcBef>
          <a:spcPct val="0"/>
        </a:spcBef>
        <a:spcAft>
          <a:spcPct val="0"/>
        </a:spcAft>
        <a:defRPr sz="4800">
          <a:solidFill>
            <a:schemeClr val="tx2"/>
          </a:solidFill>
          <a:latin typeface="Book Antiqua" pitchFamily="18" charset="0"/>
        </a:defRPr>
      </a:lvl7pPr>
      <a:lvl8pPr marL="1371600" algn="ctr" rtl="0" fontAlgn="base">
        <a:spcBef>
          <a:spcPct val="0"/>
        </a:spcBef>
        <a:spcAft>
          <a:spcPct val="0"/>
        </a:spcAft>
        <a:defRPr sz="4800">
          <a:solidFill>
            <a:schemeClr val="tx2"/>
          </a:solidFill>
          <a:latin typeface="Book Antiqua" pitchFamily="18" charset="0"/>
        </a:defRPr>
      </a:lvl8pPr>
      <a:lvl9pPr marL="1828800" algn="ctr" rtl="0" fontAlgn="base">
        <a:spcBef>
          <a:spcPct val="0"/>
        </a:spcBef>
        <a:spcAft>
          <a:spcPct val="0"/>
        </a:spcAft>
        <a:defRPr sz="4800">
          <a:solidFill>
            <a:schemeClr val="tx2"/>
          </a:solidFill>
          <a:latin typeface="Book Antiqua" pitchFamily="18" charset="0"/>
        </a:defRPr>
      </a:lvl9pPr>
    </p:titleStyle>
    <p:bodyStyle>
      <a:lvl1pPr marL="342900" indent="-342900" algn="l" rtl="0" fontAlgn="base">
        <a:spcBef>
          <a:spcPts val="2000"/>
        </a:spcBef>
        <a:spcAft>
          <a:spcPct val="0"/>
        </a:spcAft>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rtl="0" fontAlgn="base">
        <a:spcBef>
          <a:spcPts val="600"/>
        </a:spcBef>
        <a:spcAft>
          <a:spcPct val="0"/>
        </a:spcAft>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rtl="0" fontAlgn="base">
        <a:spcBef>
          <a:spcPts val="600"/>
        </a:spcBef>
        <a:spcAft>
          <a:spcPct val="0"/>
        </a:spcAft>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rtl="0" fontAlgn="base">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rtl="0" fontAlgn="base">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Th5pD5lI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Y_Rm5JXE_k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Stalin#cite_note-35" TargetMode="External"/><Relationship Id="rId2" Type="http://schemas.openxmlformats.org/officeDocument/2006/relationships/hyperlink" Target="http://en.wikipedia.org/wiki/Nikolai_Yezhov"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13" y="3776663"/>
            <a:ext cx="7196137" cy="1470025"/>
          </a:xfrm>
        </p:spPr>
        <p:txBody>
          <a:bodyPr/>
          <a:lstStyle/>
          <a:p>
            <a:pPr fontAlgn="auto">
              <a:spcAft>
                <a:spcPts val="0"/>
              </a:spcAft>
              <a:defRPr/>
            </a:pPr>
            <a:r>
              <a:rPr lang="en-US" dirty="0" smtClean="0"/>
              <a:t>Animal Farm</a:t>
            </a:r>
            <a:endParaRPr lang="en-US" dirty="0"/>
          </a:p>
        </p:txBody>
      </p:sp>
      <p:sp>
        <p:nvSpPr>
          <p:cNvPr id="3" name="Subtitle 2"/>
          <p:cNvSpPr>
            <a:spLocks noGrp="1"/>
          </p:cNvSpPr>
          <p:nvPr>
            <p:ph type="subTitle" idx="1"/>
          </p:nvPr>
        </p:nvSpPr>
        <p:spPr>
          <a:xfrm>
            <a:off x="493713" y="5257800"/>
            <a:ext cx="7196137" cy="987425"/>
          </a:xfrm>
        </p:spPr>
        <p:txBody>
          <a:bodyPr/>
          <a:lstStyle/>
          <a:p>
            <a:pPr fontAlgn="auto">
              <a:spcAft>
                <a:spcPts val="0"/>
              </a:spcAft>
              <a:defRPr/>
            </a:pPr>
            <a:r>
              <a:rPr lang="en-US" dirty="0" smtClean="0"/>
              <a:t>By George Orwell</a:t>
            </a:r>
            <a:endParaRPr lang="en-US" dirty="0"/>
          </a:p>
        </p:txBody>
      </p:sp>
      <p:pic>
        <p:nvPicPr>
          <p:cNvPr id="15363" name="Picture 3"/>
          <p:cNvPicPr>
            <a:picLocks noChangeAspect="1"/>
          </p:cNvPicPr>
          <p:nvPr/>
        </p:nvPicPr>
        <p:blipFill>
          <a:blip r:embed="rId2"/>
          <a:srcRect/>
          <a:stretch>
            <a:fillRect/>
          </a:stretch>
        </p:blipFill>
        <p:spPr bwMode="auto">
          <a:xfrm>
            <a:off x="4648200" y="339725"/>
            <a:ext cx="4241800" cy="590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Examples of Allegory</a:t>
            </a:r>
            <a:endParaRPr lang="en-US" dirty="0"/>
          </a:p>
        </p:txBody>
      </p:sp>
      <p:sp>
        <p:nvSpPr>
          <p:cNvPr id="3" name="Content Placeholder 2"/>
          <p:cNvSpPr>
            <a:spLocks noGrp="1"/>
          </p:cNvSpPr>
          <p:nvPr>
            <p:ph idx="1"/>
          </p:nvPr>
        </p:nvSpPr>
        <p:spPr>
          <a:xfrm>
            <a:off x="0" y="1746250"/>
            <a:ext cx="5707063" cy="5111750"/>
          </a:xfrm>
        </p:spPr>
        <p:txBody>
          <a:bodyPr/>
          <a:lstStyle/>
          <a:p>
            <a:pPr fontAlgn="auto">
              <a:spcAft>
                <a:spcPts val="0"/>
              </a:spcAft>
              <a:defRPr/>
            </a:pPr>
            <a:r>
              <a:rPr lang="en-US" dirty="0" smtClean="0"/>
              <a:t>"There are obvious layers of </a:t>
            </a:r>
            <a:r>
              <a:rPr lang="en-US" b="1" dirty="0" smtClean="0"/>
              <a:t>allegory [in the movie </a:t>
            </a:r>
            <a:r>
              <a:rPr lang="en-US" b="1" i="1" dirty="0" smtClean="0"/>
              <a:t>Avatar]. The Pandora woods is a lot like the Amazon rainforest (the movie stops in its tracks for a heavy ecological speech or two), and the attempt to get the </a:t>
            </a:r>
            <a:r>
              <a:rPr lang="en-US" b="1" i="1" dirty="0" err="1" smtClean="0"/>
              <a:t>Na'vi</a:t>
            </a:r>
            <a:r>
              <a:rPr lang="en-US" b="1" i="1" dirty="0" smtClean="0"/>
              <a:t> to 'cooperate' carries overtones of the U.S. involvement in Iraq and </a:t>
            </a:r>
            <a:r>
              <a:rPr lang="en-US" b="1" i="1" dirty="0" err="1" smtClean="0"/>
              <a:t>Afghanistan." (Owen</a:t>
            </a:r>
            <a:r>
              <a:rPr lang="en-US" b="1" i="1" dirty="0" smtClean="0"/>
              <a:t> </a:t>
            </a:r>
            <a:r>
              <a:rPr lang="en-US" b="1" i="1" dirty="0" err="1" smtClean="0"/>
              <a:t>Gleiberman</a:t>
            </a:r>
            <a:r>
              <a:rPr lang="en-US" b="1" i="1" dirty="0" smtClean="0"/>
              <a:t>, review of Avatar. Entertainment Weekly, Dec. 30, 2009)</a:t>
            </a:r>
            <a:endParaRPr lang="en-US" dirty="0"/>
          </a:p>
        </p:txBody>
      </p:sp>
      <p:pic>
        <p:nvPicPr>
          <p:cNvPr id="24579" name="Picture 3"/>
          <p:cNvPicPr>
            <a:picLocks noChangeAspect="1"/>
          </p:cNvPicPr>
          <p:nvPr/>
        </p:nvPicPr>
        <p:blipFill>
          <a:blip r:embed="rId2"/>
          <a:srcRect/>
          <a:stretch>
            <a:fillRect/>
          </a:stretch>
        </p:blipFill>
        <p:spPr bwMode="auto">
          <a:xfrm>
            <a:off x="5707063" y="1905000"/>
            <a:ext cx="3067050" cy="458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Allegory in </a:t>
            </a:r>
            <a:r>
              <a:rPr lang="en-US" i="1" dirty="0" smtClean="0"/>
              <a:t>The Wizard of Oz</a:t>
            </a:r>
            <a:endParaRPr lang="en-US" i="1" dirty="0"/>
          </a:p>
        </p:txBody>
      </p:sp>
      <p:sp>
        <p:nvSpPr>
          <p:cNvPr id="3" name="Content Placeholder 2"/>
          <p:cNvSpPr>
            <a:spLocks noGrp="1"/>
          </p:cNvSpPr>
          <p:nvPr>
            <p:ph idx="1"/>
          </p:nvPr>
        </p:nvSpPr>
        <p:spPr/>
        <p:txBody>
          <a:bodyPr/>
          <a:lstStyle/>
          <a:p>
            <a:pPr fontAlgn="auto">
              <a:spcAft>
                <a:spcPts val="0"/>
              </a:spcAft>
              <a:defRPr/>
            </a:pPr>
            <a:r>
              <a:rPr lang="en-US" dirty="0" smtClean="0"/>
              <a:t>Allegory for the economics and politics of the 1890s</a:t>
            </a:r>
          </a:p>
          <a:p>
            <a:pPr fontAlgn="auto">
              <a:spcAft>
                <a:spcPts val="0"/>
              </a:spcAft>
              <a:defRPr/>
            </a:pPr>
            <a:r>
              <a:rPr lang="en-US" dirty="0" smtClean="0"/>
              <a:t>Dorothy</a:t>
            </a:r>
          </a:p>
          <a:p>
            <a:pPr fontAlgn="auto">
              <a:spcAft>
                <a:spcPts val="0"/>
              </a:spcAft>
              <a:defRPr/>
            </a:pPr>
            <a:r>
              <a:rPr lang="en-US" dirty="0" smtClean="0"/>
              <a:t>Scarecrow, </a:t>
            </a:r>
            <a:r>
              <a:rPr lang="en-US" dirty="0" err="1" smtClean="0"/>
              <a:t>Tinman</a:t>
            </a:r>
            <a:r>
              <a:rPr lang="en-US" dirty="0" smtClean="0"/>
              <a:t>, Lion</a:t>
            </a:r>
          </a:p>
          <a:p>
            <a:pPr fontAlgn="auto">
              <a:spcAft>
                <a:spcPts val="0"/>
              </a:spcAft>
              <a:defRPr/>
            </a:pPr>
            <a:r>
              <a:rPr lang="en-US" dirty="0" smtClean="0"/>
              <a:t>Emerald City</a:t>
            </a:r>
          </a:p>
          <a:p>
            <a:pPr fontAlgn="auto">
              <a:spcAft>
                <a:spcPts val="0"/>
              </a:spcAft>
              <a:defRPr/>
            </a:pPr>
            <a:r>
              <a:rPr lang="en-US" dirty="0" smtClean="0"/>
              <a:t>Colors used throughout Oz (green, gold, silver)</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75"/>
            <a:ext cx="9144000" cy="1292225"/>
          </a:xfrm>
        </p:spPr>
        <p:txBody>
          <a:bodyPr/>
          <a:lstStyle/>
          <a:p>
            <a:pPr fontAlgn="auto">
              <a:spcAft>
                <a:spcPts val="0"/>
              </a:spcAft>
              <a:defRPr/>
            </a:pPr>
            <a:r>
              <a:rPr lang="en-US" dirty="0" smtClean="0"/>
              <a:t>How could this film be considered an allegory?</a:t>
            </a:r>
            <a:endParaRPr lang="en-US" dirty="0"/>
          </a:p>
        </p:txBody>
      </p:sp>
      <p:pic>
        <p:nvPicPr>
          <p:cNvPr id="5" name="-Th5pD5lIOM"/>
          <p:cNvPicPr>
            <a:picLocks noGrp="1" noRot="1" noChangeAspect="1"/>
          </p:cNvPicPr>
          <p:nvPr>
            <p:ph idx="1"/>
            <a:videoFile r:link="rId1"/>
          </p:nvPr>
        </p:nvPicPr>
        <p:blipFill>
          <a:blip r:embed="rId3"/>
          <a:stretch>
            <a:fillRect/>
          </a:stretch>
        </p:blipFill>
        <p:spPr>
          <a:xfrm>
            <a:off x="586854" y="1828800"/>
            <a:ext cx="8011236" cy="476306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Link to Russian Revolution</a:t>
            </a:r>
            <a:endParaRPr lang="en-US" dirty="0"/>
          </a:p>
        </p:txBody>
      </p:sp>
      <p:sp>
        <p:nvSpPr>
          <p:cNvPr id="3" name="Content Placeholder 2"/>
          <p:cNvSpPr>
            <a:spLocks noGrp="1"/>
          </p:cNvSpPr>
          <p:nvPr>
            <p:ph idx="1"/>
          </p:nvPr>
        </p:nvSpPr>
        <p:spPr>
          <a:xfrm>
            <a:off x="0" y="1763713"/>
            <a:ext cx="9144000" cy="5094287"/>
          </a:xfrm>
        </p:spPr>
        <p:txBody>
          <a:bodyPr/>
          <a:lstStyle/>
          <a:p>
            <a:pPr fontAlgn="auto">
              <a:spcAft>
                <a:spcPts val="0"/>
              </a:spcAft>
              <a:defRPr/>
            </a:pPr>
            <a:r>
              <a:rPr lang="en-US" dirty="0" smtClean="0"/>
              <a:t>Czar Nicholas</a:t>
            </a:r>
          </a:p>
          <a:p>
            <a:pPr fontAlgn="auto">
              <a:spcAft>
                <a:spcPts val="0"/>
              </a:spcAft>
              <a:buFont typeface="Wingdings 2" pitchFamily="18" charset="2"/>
              <a:buNone/>
              <a:defRPr/>
            </a:pPr>
            <a:r>
              <a:rPr lang="en-US" dirty="0" smtClean="0"/>
              <a:t>A poor leader at best, compared to western kings</a:t>
            </a:r>
          </a:p>
          <a:p>
            <a:pPr fontAlgn="auto">
              <a:spcAft>
                <a:spcPts val="0"/>
              </a:spcAft>
              <a:buFont typeface="Wingdings 2" pitchFamily="18" charset="2"/>
              <a:buNone/>
              <a:defRPr/>
            </a:pPr>
            <a:r>
              <a:rPr lang="en-US" dirty="0" smtClean="0"/>
              <a:t>Cruel, sometimes brutal with opponents</a:t>
            </a:r>
          </a:p>
          <a:p>
            <a:pPr fontAlgn="auto">
              <a:spcAft>
                <a:spcPts val="0"/>
              </a:spcAft>
              <a:buFont typeface="Wingdings 2" pitchFamily="18" charset="2"/>
              <a:buNone/>
              <a:defRPr/>
            </a:pPr>
            <a:r>
              <a:rPr lang="en-US" dirty="0" smtClean="0"/>
              <a:t>Sometimes kind – hired students as spies</a:t>
            </a:r>
          </a:p>
        </p:txBody>
      </p:sp>
      <p:pic>
        <p:nvPicPr>
          <p:cNvPr id="44035" name="Picture 3"/>
          <p:cNvPicPr>
            <a:picLocks noChangeAspect="1"/>
          </p:cNvPicPr>
          <p:nvPr/>
        </p:nvPicPr>
        <p:blipFill>
          <a:blip r:embed="rId2"/>
          <a:srcRect/>
          <a:stretch>
            <a:fillRect/>
          </a:stretch>
        </p:blipFill>
        <p:spPr bwMode="auto">
          <a:xfrm>
            <a:off x="6400800" y="3048000"/>
            <a:ext cx="2743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Karl Marx</a:t>
            </a:r>
            <a:endParaRPr lang="en-US" dirty="0"/>
          </a:p>
        </p:txBody>
      </p:sp>
      <p:sp>
        <p:nvSpPr>
          <p:cNvPr id="3" name="Content Placeholder 2"/>
          <p:cNvSpPr>
            <a:spLocks noGrp="1"/>
          </p:cNvSpPr>
          <p:nvPr>
            <p:ph idx="1"/>
          </p:nvPr>
        </p:nvSpPr>
        <p:spPr>
          <a:xfrm>
            <a:off x="0" y="1800225"/>
            <a:ext cx="9144000" cy="5057775"/>
          </a:xfrm>
        </p:spPr>
        <p:txBody>
          <a:bodyPr/>
          <a:lstStyle/>
          <a:p>
            <a:pPr fontAlgn="auto">
              <a:spcAft>
                <a:spcPts val="0"/>
              </a:spcAft>
              <a:defRPr/>
            </a:pPr>
            <a:r>
              <a:rPr lang="en-US" dirty="0" smtClean="0"/>
              <a:t>Invented communism</a:t>
            </a:r>
          </a:p>
          <a:p>
            <a:pPr fontAlgn="auto">
              <a:spcAft>
                <a:spcPts val="0"/>
              </a:spcAft>
              <a:defRPr/>
            </a:pPr>
            <a:r>
              <a:rPr lang="en-US" dirty="0" smtClean="0"/>
              <a:t>“workers of the world unite”,</a:t>
            </a:r>
          </a:p>
          <a:p>
            <a:pPr fontAlgn="auto">
              <a:spcAft>
                <a:spcPts val="0"/>
              </a:spcAft>
              <a:defRPr/>
            </a:pPr>
            <a:r>
              <a:rPr lang="en-US" dirty="0" smtClean="0"/>
              <a:t>Take over government</a:t>
            </a:r>
          </a:p>
          <a:p>
            <a:pPr fontAlgn="auto">
              <a:spcAft>
                <a:spcPts val="0"/>
              </a:spcAft>
              <a:defRPr/>
            </a:pPr>
            <a:r>
              <a:rPr lang="en-US" dirty="0" smtClean="0"/>
              <a:t>Dies before revolution</a:t>
            </a:r>
          </a:p>
          <a:p>
            <a:pPr fontAlgn="auto">
              <a:spcAft>
                <a:spcPts val="0"/>
              </a:spcAft>
              <a:buFont typeface="Wingdings 2" pitchFamily="18" charset="2"/>
              <a:buNone/>
              <a:defRPr/>
            </a:pPr>
            <a:endParaRPr lang="en-US" dirty="0"/>
          </a:p>
        </p:txBody>
      </p:sp>
      <p:pic>
        <p:nvPicPr>
          <p:cNvPr id="45059" name="Picture 3"/>
          <p:cNvPicPr>
            <a:picLocks noChangeAspect="1"/>
          </p:cNvPicPr>
          <p:nvPr/>
        </p:nvPicPr>
        <p:blipFill>
          <a:blip r:embed="rId2"/>
          <a:srcRect/>
          <a:stretch>
            <a:fillRect/>
          </a:stretch>
        </p:blipFill>
        <p:spPr bwMode="auto">
          <a:xfrm>
            <a:off x="5900738" y="2070100"/>
            <a:ext cx="2476500" cy="347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Vladimir Lenin</a:t>
            </a:r>
            <a:endParaRPr lang="en-US" dirty="0"/>
          </a:p>
        </p:txBody>
      </p:sp>
      <p:sp>
        <p:nvSpPr>
          <p:cNvPr id="3" name="Content Placeholder 2"/>
          <p:cNvSpPr>
            <a:spLocks noGrp="1"/>
          </p:cNvSpPr>
          <p:nvPr>
            <p:ph idx="1"/>
          </p:nvPr>
        </p:nvSpPr>
        <p:spPr bwMode="auto">
          <a:xfrm>
            <a:off x="0" y="1838325"/>
            <a:ext cx="9144000" cy="5019675"/>
          </a:xfrm>
        </p:spPr>
        <p:txBody>
          <a:bodyPr wrap="square" numCol="1" anchor="t" anchorCtr="0" compatLnSpc="1">
            <a:prstTxWarp prst="textNoShape">
              <a:avLst/>
            </a:prstTxWarp>
          </a:bodyPr>
          <a:lstStyle/>
          <a:p>
            <a:r>
              <a:rPr lang="en-US" smtClean="0">
                <a:effectLst>
                  <a:outerShdw blurRad="38100" dist="38100" dir="2700000" algn="tl">
                    <a:srgbClr val="C0C0C0"/>
                  </a:outerShdw>
                </a:effectLst>
              </a:rPr>
              <a:t>Old Major, represents both Marx and Lenin, serves as the source of the ideals that the animals continue to uphold even after their pig leaders have betrayed them.</a:t>
            </a:r>
          </a:p>
        </p:txBody>
      </p:sp>
      <p:pic>
        <p:nvPicPr>
          <p:cNvPr id="46083" name="Picture 3"/>
          <p:cNvPicPr>
            <a:picLocks noChangeAspect="1"/>
          </p:cNvPicPr>
          <p:nvPr/>
        </p:nvPicPr>
        <p:blipFill>
          <a:blip r:embed="rId2"/>
          <a:srcRect/>
          <a:stretch>
            <a:fillRect/>
          </a:stretch>
        </p:blipFill>
        <p:spPr bwMode="auto">
          <a:xfrm>
            <a:off x="3297238" y="3416300"/>
            <a:ext cx="2540000" cy="269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Leon Trotsky</a:t>
            </a:r>
            <a:endParaRPr lang="en-US" dirty="0"/>
          </a:p>
        </p:txBody>
      </p:sp>
      <p:sp>
        <p:nvSpPr>
          <p:cNvPr id="3" name="Content Placeholder 2"/>
          <p:cNvSpPr>
            <a:spLocks noGrp="1"/>
          </p:cNvSpPr>
          <p:nvPr>
            <p:ph idx="1"/>
          </p:nvPr>
        </p:nvSpPr>
        <p:spPr>
          <a:xfrm>
            <a:off x="0" y="2070100"/>
            <a:ext cx="8377238" cy="4756150"/>
          </a:xfrm>
        </p:spPr>
        <p:txBody>
          <a:bodyPr/>
          <a:lstStyle/>
          <a:p>
            <a:pPr fontAlgn="auto">
              <a:spcAft>
                <a:spcPts val="0"/>
              </a:spcAft>
              <a:defRPr/>
            </a:pPr>
            <a:r>
              <a:rPr lang="en-US" dirty="0" smtClean="0"/>
              <a:t>Other leader of “October Revolutions”</a:t>
            </a:r>
          </a:p>
          <a:p>
            <a:pPr fontAlgn="auto">
              <a:spcAft>
                <a:spcPts val="0"/>
              </a:spcAft>
              <a:defRPr/>
            </a:pPr>
            <a:r>
              <a:rPr lang="en-US" dirty="0" smtClean="0"/>
              <a:t>Pure communist, followed Marx</a:t>
            </a:r>
          </a:p>
          <a:p>
            <a:pPr fontAlgn="auto">
              <a:spcAft>
                <a:spcPts val="0"/>
              </a:spcAft>
              <a:defRPr/>
            </a:pPr>
            <a:r>
              <a:rPr lang="en-US" dirty="0" smtClean="0"/>
              <a:t>Wanted to improve life for all in Russia</a:t>
            </a:r>
          </a:p>
          <a:p>
            <a:pPr fontAlgn="auto">
              <a:spcAft>
                <a:spcPts val="0"/>
              </a:spcAft>
              <a:defRPr/>
            </a:pPr>
            <a:r>
              <a:rPr lang="en-US" dirty="0" smtClean="0"/>
              <a:t>Chased away by KGB (Secret police)</a:t>
            </a:r>
            <a:endParaRPr lang="en-US" dirty="0"/>
          </a:p>
        </p:txBody>
      </p:sp>
      <p:pic>
        <p:nvPicPr>
          <p:cNvPr id="47107" name="Picture 3"/>
          <p:cNvPicPr>
            <a:picLocks noChangeAspect="1"/>
          </p:cNvPicPr>
          <p:nvPr/>
        </p:nvPicPr>
        <p:blipFill>
          <a:blip r:embed="rId2"/>
          <a:srcRect/>
          <a:stretch>
            <a:fillRect/>
          </a:stretch>
        </p:blipFill>
        <p:spPr bwMode="auto">
          <a:xfrm>
            <a:off x="5818188" y="2070100"/>
            <a:ext cx="2559050" cy="337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Joseph Stalin</a:t>
            </a:r>
            <a:endParaRPr lang="en-US" dirty="0"/>
          </a:p>
        </p:txBody>
      </p:sp>
      <p:sp>
        <p:nvSpPr>
          <p:cNvPr id="3" name="Content Placeholder 2"/>
          <p:cNvSpPr>
            <a:spLocks noGrp="1"/>
          </p:cNvSpPr>
          <p:nvPr>
            <p:ph idx="1"/>
          </p:nvPr>
        </p:nvSpPr>
        <p:spPr>
          <a:xfrm>
            <a:off x="227013" y="1817688"/>
            <a:ext cx="8150225" cy="5040312"/>
          </a:xfrm>
        </p:spPr>
        <p:txBody>
          <a:bodyPr/>
          <a:lstStyle/>
          <a:p>
            <a:pPr fontAlgn="auto">
              <a:spcAft>
                <a:spcPts val="0"/>
              </a:spcAft>
              <a:defRPr/>
            </a:pPr>
            <a:r>
              <a:rPr lang="en-US" dirty="0" smtClean="0"/>
              <a:t>Not a great speaker, not educated like</a:t>
            </a:r>
          </a:p>
          <a:p>
            <a:pPr fontAlgn="auto">
              <a:spcAft>
                <a:spcPts val="0"/>
              </a:spcAft>
              <a:buFont typeface="Wingdings 2" pitchFamily="18" charset="2"/>
              <a:buNone/>
              <a:defRPr/>
            </a:pPr>
            <a:r>
              <a:rPr lang="en-US" dirty="0" smtClean="0"/>
              <a:t>	Trotsky</a:t>
            </a:r>
          </a:p>
          <a:p>
            <a:pPr fontAlgn="auto">
              <a:spcAft>
                <a:spcPts val="0"/>
              </a:spcAft>
              <a:buFont typeface="Wingdings 2" pitchFamily="18" charset="2"/>
              <a:buNone/>
              <a:defRPr/>
            </a:pPr>
            <a:r>
              <a:rPr lang="en-US" dirty="0" smtClean="0"/>
              <a:t>Same as Napoleon, didn’t follow</a:t>
            </a:r>
          </a:p>
          <a:p>
            <a:pPr fontAlgn="auto">
              <a:spcAft>
                <a:spcPts val="0"/>
              </a:spcAft>
              <a:buFont typeface="Wingdings 2" pitchFamily="18" charset="2"/>
              <a:buNone/>
              <a:defRPr/>
            </a:pPr>
            <a:r>
              <a:rPr lang="en-US" dirty="0" smtClean="0"/>
              <a:t>Marx’s ideas</a:t>
            </a:r>
          </a:p>
          <a:p>
            <a:pPr fontAlgn="auto">
              <a:spcAft>
                <a:spcPts val="0"/>
              </a:spcAft>
              <a:buFont typeface="Wingdings 2" pitchFamily="18" charset="2"/>
              <a:buNone/>
              <a:defRPr/>
            </a:pPr>
            <a:r>
              <a:rPr lang="en-US" dirty="0" smtClean="0"/>
              <a:t>Cared for power, killed all that</a:t>
            </a:r>
          </a:p>
          <a:p>
            <a:pPr fontAlgn="auto">
              <a:spcAft>
                <a:spcPts val="0"/>
              </a:spcAft>
              <a:buFont typeface="Wingdings 2" pitchFamily="18" charset="2"/>
              <a:buNone/>
              <a:defRPr/>
            </a:pPr>
            <a:r>
              <a:rPr lang="en-US" dirty="0" smtClean="0"/>
              <a:t>Opposed him. </a:t>
            </a:r>
            <a:endParaRPr lang="en-US" dirty="0"/>
          </a:p>
        </p:txBody>
      </p:sp>
      <p:pic>
        <p:nvPicPr>
          <p:cNvPr id="48131" name="Picture 3"/>
          <p:cNvPicPr>
            <a:picLocks noChangeAspect="1"/>
          </p:cNvPicPr>
          <p:nvPr/>
        </p:nvPicPr>
        <p:blipFill>
          <a:blip r:embed="rId2"/>
          <a:srcRect/>
          <a:stretch>
            <a:fillRect/>
          </a:stretch>
        </p:blipFill>
        <p:spPr bwMode="auto">
          <a:xfrm>
            <a:off x="5592763" y="1817688"/>
            <a:ext cx="3551237" cy="3875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Propaganda</a:t>
            </a:r>
            <a:endParaRPr lang="en-US" dirty="0"/>
          </a:p>
        </p:txBody>
      </p:sp>
      <p:sp>
        <p:nvSpPr>
          <p:cNvPr id="3" name="Content Placeholder 2"/>
          <p:cNvSpPr>
            <a:spLocks noGrp="1"/>
          </p:cNvSpPr>
          <p:nvPr>
            <p:ph idx="1"/>
          </p:nvPr>
        </p:nvSpPr>
        <p:spPr>
          <a:xfrm>
            <a:off x="4078288" y="2070100"/>
            <a:ext cx="4298950" cy="4183063"/>
          </a:xfrm>
        </p:spPr>
        <p:txBody>
          <a:bodyPr/>
          <a:lstStyle/>
          <a:p>
            <a:pPr fontAlgn="auto">
              <a:spcAft>
                <a:spcPts val="0"/>
              </a:spcAft>
              <a:defRPr/>
            </a:pPr>
            <a:r>
              <a:rPr lang="en-US" dirty="0" smtClean="0"/>
              <a:t>What the revolution has done for the peasant woman. </a:t>
            </a:r>
          </a:p>
          <a:p>
            <a:pPr fontAlgn="auto">
              <a:spcAft>
                <a:spcPts val="0"/>
              </a:spcAft>
              <a:defRPr/>
            </a:pPr>
            <a:r>
              <a:rPr lang="en-US" dirty="0" smtClean="0"/>
              <a:t>Library</a:t>
            </a:r>
            <a:endParaRPr lang="en-US" dirty="0"/>
          </a:p>
        </p:txBody>
      </p:sp>
      <p:pic>
        <p:nvPicPr>
          <p:cNvPr id="49155" name="Picture 3"/>
          <p:cNvPicPr>
            <a:picLocks noChangeAspect="1"/>
          </p:cNvPicPr>
          <p:nvPr/>
        </p:nvPicPr>
        <p:blipFill>
          <a:blip r:embed="rId2"/>
          <a:srcRect/>
          <a:stretch>
            <a:fillRect/>
          </a:stretch>
        </p:blipFill>
        <p:spPr bwMode="auto">
          <a:xfrm>
            <a:off x="585788" y="1778000"/>
            <a:ext cx="3492500"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3" name="Content Placeholder 2"/>
          <p:cNvSpPr>
            <a:spLocks noGrp="1"/>
          </p:cNvSpPr>
          <p:nvPr>
            <p:ph idx="1"/>
          </p:nvPr>
        </p:nvSpPr>
        <p:spPr>
          <a:xfrm>
            <a:off x="5845175" y="2070100"/>
            <a:ext cx="2532063" cy="4183063"/>
          </a:xfrm>
        </p:spPr>
        <p:txBody>
          <a:bodyPr/>
          <a:lstStyle/>
          <a:p>
            <a:pPr fontAlgn="auto">
              <a:spcAft>
                <a:spcPts val="0"/>
              </a:spcAft>
              <a:defRPr/>
            </a:pPr>
            <a:r>
              <a:rPr lang="en-US" dirty="0" smtClean="0"/>
              <a:t>Long Live the Red Army!</a:t>
            </a:r>
            <a:endParaRPr lang="en-US" dirty="0"/>
          </a:p>
        </p:txBody>
      </p:sp>
      <p:pic>
        <p:nvPicPr>
          <p:cNvPr id="50179" name="Picture 4"/>
          <p:cNvPicPr>
            <a:picLocks noChangeAspect="1"/>
          </p:cNvPicPr>
          <p:nvPr/>
        </p:nvPicPr>
        <p:blipFill>
          <a:blip r:embed="rId2"/>
          <a:srcRect/>
          <a:stretch>
            <a:fillRect/>
          </a:stretch>
        </p:blipFill>
        <p:spPr bwMode="auto">
          <a:xfrm>
            <a:off x="765175" y="2070100"/>
            <a:ext cx="5080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Allegory </a:t>
            </a:r>
            <a:endParaRPr lang="en-US" dirty="0"/>
          </a:p>
        </p:txBody>
      </p:sp>
      <p:pic>
        <p:nvPicPr>
          <p:cNvPr id="4" name="Y_Rm5JXE_kE"/>
          <p:cNvPicPr>
            <a:picLocks noGrp="1" noRot="1" noChangeAspect="1"/>
          </p:cNvPicPr>
          <p:nvPr>
            <p:ph idx="1"/>
            <a:videoFile r:link="rId1"/>
          </p:nvPr>
        </p:nvPicPr>
        <p:blipFill>
          <a:blip r:embed="rId3"/>
          <a:stretch>
            <a:fillRect/>
          </a:stretch>
        </p:blipFill>
        <p:spPr>
          <a:xfrm>
            <a:off x="395785" y="1842448"/>
            <a:ext cx="8475260" cy="4749421"/>
          </a:xfrm>
          <a:prstGeom prst="rect">
            <a:avLst/>
          </a:prstGeom>
        </p:spPr>
      </p:pic>
    </p:spTree>
    <p:extLst>
      <p:ext uri="{BB962C8B-B14F-4D97-AF65-F5344CB8AC3E}">
        <p14:creationId xmlns:p14="http://schemas.microsoft.com/office/powerpoint/2010/main" val="2813873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3" name="Content Placeholder 2"/>
          <p:cNvSpPr>
            <a:spLocks noGrp="1"/>
          </p:cNvSpPr>
          <p:nvPr>
            <p:ph idx="1"/>
          </p:nvPr>
        </p:nvSpPr>
        <p:spPr>
          <a:xfrm>
            <a:off x="5054600" y="2070100"/>
            <a:ext cx="3322638" cy="4183063"/>
          </a:xfrm>
        </p:spPr>
        <p:txBody>
          <a:bodyPr/>
          <a:lstStyle/>
          <a:p>
            <a:pPr fontAlgn="auto">
              <a:spcAft>
                <a:spcPts val="0"/>
              </a:spcAft>
              <a:defRPr/>
            </a:pPr>
            <a:r>
              <a:rPr lang="en-US" dirty="0" smtClean="0"/>
              <a:t>Your enemies want you to fight against your brother</a:t>
            </a:r>
            <a:endParaRPr lang="en-US" dirty="0"/>
          </a:p>
        </p:txBody>
      </p:sp>
      <p:pic>
        <p:nvPicPr>
          <p:cNvPr id="51203" name="Picture 3"/>
          <p:cNvPicPr>
            <a:picLocks noChangeAspect="1"/>
          </p:cNvPicPr>
          <p:nvPr/>
        </p:nvPicPr>
        <p:blipFill>
          <a:blip r:embed="rId2"/>
          <a:srcRect/>
          <a:stretch>
            <a:fillRect/>
          </a:stretch>
        </p:blipFill>
        <p:spPr bwMode="auto">
          <a:xfrm>
            <a:off x="925513" y="1497013"/>
            <a:ext cx="3695700"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Controlling Images</a:t>
            </a:r>
            <a:endParaRPr lang="en-US" dirty="0"/>
          </a:p>
        </p:txBody>
      </p:sp>
      <p:sp>
        <p:nvSpPr>
          <p:cNvPr id="3" name="Content Placeholder 2"/>
          <p:cNvSpPr>
            <a:spLocks noGrp="1"/>
          </p:cNvSpPr>
          <p:nvPr>
            <p:ph idx="1"/>
          </p:nvPr>
        </p:nvSpPr>
        <p:spPr>
          <a:xfrm>
            <a:off x="4052888" y="2070100"/>
            <a:ext cx="4324350" cy="4183063"/>
          </a:xfrm>
        </p:spPr>
        <p:txBody>
          <a:bodyPr/>
          <a:lstStyle/>
          <a:p>
            <a:pPr fontAlgn="auto">
              <a:spcAft>
                <a:spcPts val="0"/>
              </a:spcAft>
              <a:defRPr/>
            </a:pPr>
            <a:r>
              <a:rPr lang="en-US" dirty="0" smtClean="0">
                <a:hlinkClick r:id="rId2"/>
              </a:rPr>
              <a:t>Nikolai Yezhov, walking with Stalin in the top photo from the 1930s, was killed in 1940. Following his execution, Yezhov was edited out of the photo by Soviet censors.</a:t>
            </a:r>
            <a:r>
              <a:rPr lang="en-US" dirty="0" smtClean="0">
                <a:hlinkClick r:id="rId3"/>
              </a:rPr>
              <a:t>[36] Such retouching was a common occurrence during Stalin's </a:t>
            </a:r>
            <a:r>
              <a:rPr lang="en-US" dirty="0" smtClean="0">
                <a:hlinkClick r:id="rId3"/>
              </a:rPr>
              <a:t>ru</a:t>
            </a:r>
            <a:r>
              <a:rPr lang="en-US" dirty="0" smtClean="0"/>
              <a:t>le </a:t>
            </a:r>
            <a:endParaRPr lang="en-US" dirty="0"/>
          </a:p>
        </p:txBody>
      </p:sp>
      <p:pic>
        <p:nvPicPr>
          <p:cNvPr id="52227" name="Picture 3"/>
          <p:cNvPicPr>
            <a:picLocks noChangeAspect="1"/>
          </p:cNvPicPr>
          <p:nvPr/>
        </p:nvPicPr>
        <p:blipFill>
          <a:blip r:embed="rId4"/>
          <a:srcRect/>
          <a:stretch>
            <a:fillRect/>
          </a:stretch>
        </p:blipFill>
        <p:spPr bwMode="auto">
          <a:xfrm>
            <a:off x="430213" y="1223963"/>
            <a:ext cx="3622675" cy="2436812"/>
          </a:xfrm>
          <a:prstGeom prst="rect">
            <a:avLst/>
          </a:prstGeom>
          <a:noFill/>
          <a:ln w="9525">
            <a:noFill/>
            <a:miter lim="800000"/>
            <a:headEnd/>
            <a:tailEnd/>
          </a:ln>
        </p:spPr>
      </p:pic>
      <p:pic>
        <p:nvPicPr>
          <p:cNvPr id="52228" name="Picture 4"/>
          <p:cNvPicPr>
            <a:picLocks noChangeAspect="1"/>
          </p:cNvPicPr>
          <p:nvPr/>
        </p:nvPicPr>
        <p:blipFill>
          <a:blip r:embed="rId5"/>
          <a:srcRect/>
          <a:stretch>
            <a:fillRect/>
          </a:stretch>
        </p:blipFill>
        <p:spPr bwMode="auto">
          <a:xfrm>
            <a:off x="430213" y="3776663"/>
            <a:ext cx="3783012"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r>
              <a:rPr lang="en-US" smtClean="0">
                <a:effectLst>
                  <a:outerShdw blurRad="38100" dist="38100" dir="2700000" algn="tl">
                    <a:srgbClr val="C0C0C0"/>
                  </a:outerShdw>
                </a:effectLst>
              </a:rPr>
              <a:t>Powerful Songs</a:t>
            </a:r>
          </a:p>
        </p:txBody>
      </p:sp>
      <p:sp>
        <p:nvSpPr>
          <p:cNvPr id="3" name="Content Placeholder 2"/>
          <p:cNvSpPr>
            <a:spLocks noGrp="1"/>
          </p:cNvSpPr>
          <p:nvPr>
            <p:ph idx="1"/>
          </p:nvPr>
        </p:nvSpPr>
        <p:spPr/>
        <p:txBody>
          <a:bodyPr/>
          <a:lstStyle/>
          <a:p>
            <a:pPr fontAlgn="auto">
              <a:spcAft>
                <a:spcPts val="0"/>
              </a:spcAft>
              <a:defRPr/>
            </a:pPr>
            <a:r>
              <a:rPr lang="en-US" dirty="0" smtClean="0"/>
              <a:t>Alma </a:t>
            </a:r>
            <a:r>
              <a:rPr lang="en-US" dirty="0" err="1" smtClean="0"/>
              <a:t>Mater Hail</a:t>
            </a:r>
            <a:r>
              <a:rPr lang="en-US" dirty="0" smtClean="0"/>
              <a:t> to thee, O Clayton </a:t>
            </a:r>
            <a:r>
              <a:rPr lang="en-US" dirty="0" err="1" smtClean="0"/>
              <a:t>Valley With</a:t>
            </a:r>
            <a:r>
              <a:rPr lang="en-US" dirty="0" smtClean="0"/>
              <a:t> our colors - red, white and </a:t>
            </a:r>
            <a:r>
              <a:rPr lang="en-US" dirty="0" err="1" smtClean="0"/>
              <a:t>blue! Hail</a:t>
            </a:r>
            <a:r>
              <a:rPr lang="en-US" dirty="0" smtClean="0"/>
              <a:t> to thee, O noble </a:t>
            </a:r>
            <a:r>
              <a:rPr lang="en-US" dirty="0" err="1" smtClean="0"/>
              <a:t>eagles, Soaring</a:t>
            </a:r>
            <a:r>
              <a:rPr lang="en-US" dirty="0" smtClean="0"/>
              <a:t> high, with honor </a:t>
            </a:r>
            <a:r>
              <a:rPr lang="en-US" dirty="0" err="1" smtClean="0"/>
              <a:t>true! Future</a:t>
            </a:r>
            <a:r>
              <a:rPr lang="en-US" dirty="0" smtClean="0"/>
              <a:t> build with faith and </a:t>
            </a:r>
            <a:r>
              <a:rPr lang="en-US" dirty="0" err="1" smtClean="0"/>
              <a:t>loyalty Strength</a:t>
            </a:r>
            <a:r>
              <a:rPr lang="en-US" dirty="0" smtClean="0"/>
              <a:t> and spirit shall </a:t>
            </a:r>
            <a:r>
              <a:rPr lang="en-US" dirty="0" err="1" smtClean="0"/>
              <a:t>prevail. Clayton</a:t>
            </a:r>
            <a:r>
              <a:rPr lang="en-US" dirty="0" smtClean="0"/>
              <a:t> Valley! Clayton </a:t>
            </a:r>
            <a:r>
              <a:rPr lang="en-US" dirty="0" err="1" smtClean="0"/>
              <a:t>Valley! To</a:t>
            </a:r>
            <a:r>
              <a:rPr lang="en-US" dirty="0" smtClean="0"/>
              <a:t> thee our hearts shall sing, All Hail!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KGB – Secret Police</a:t>
            </a:r>
            <a:endParaRPr lang="en-US" dirty="0"/>
          </a:p>
        </p:txBody>
      </p:sp>
      <p:sp>
        <p:nvSpPr>
          <p:cNvPr id="3" name="Content Placeholder 2"/>
          <p:cNvSpPr>
            <a:spLocks noGrp="1"/>
          </p:cNvSpPr>
          <p:nvPr>
            <p:ph idx="1"/>
          </p:nvPr>
        </p:nvSpPr>
        <p:spPr>
          <a:xfrm>
            <a:off x="0" y="1782763"/>
            <a:ext cx="8377238" cy="4470400"/>
          </a:xfrm>
        </p:spPr>
        <p:txBody>
          <a:bodyPr/>
          <a:lstStyle/>
          <a:p>
            <a:pPr fontAlgn="auto">
              <a:spcAft>
                <a:spcPts val="0"/>
              </a:spcAft>
              <a:defRPr/>
            </a:pPr>
            <a:r>
              <a:rPr lang="en-US" dirty="0" smtClean="0"/>
              <a:t>Not really police, but forced support for Stalin</a:t>
            </a:r>
          </a:p>
          <a:p>
            <a:pPr fontAlgn="auto">
              <a:spcAft>
                <a:spcPts val="0"/>
              </a:spcAft>
              <a:defRPr/>
            </a:pPr>
            <a:r>
              <a:rPr lang="en-US" dirty="0" smtClean="0"/>
              <a:t>Used force, often killed entire families for </a:t>
            </a:r>
          </a:p>
          <a:p>
            <a:pPr fontAlgn="auto">
              <a:spcAft>
                <a:spcPts val="0"/>
              </a:spcAft>
              <a:buFont typeface="Wingdings 2" pitchFamily="18" charset="2"/>
              <a:buNone/>
              <a:defRPr/>
            </a:pPr>
            <a:r>
              <a:rPr lang="en-US" dirty="0" smtClean="0"/>
              <a:t>Disobedience.</a:t>
            </a:r>
          </a:p>
          <a:p>
            <a:pPr fontAlgn="auto">
              <a:spcAft>
                <a:spcPts val="0"/>
              </a:spcAft>
              <a:buFont typeface="Wingdings 2" pitchFamily="18" charset="2"/>
              <a:buNone/>
              <a:defRPr/>
            </a:pPr>
            <a:r>
              <a:rPr lang="en-US" dirty="0" smtClean="0"/>
              <a:t>Totally Loyal, part of Lenin’s power, even over </a:t>
            </a:r>
          </a:p>
          <a:p>
            <a:pPr fontAlgn="auto">
              <a:spcAft>
                <a:spcPts val="0"/>
              </a:spcAft>
              <a:buFont typeface="Wingdings 2" pitchFamily="18" charset="2"/>
              <a:buNone/>
              <a:defRPr/>
            </a:pPr>
            <a:r>
              <a:rPr lang="en-US" dirty="0" smtClean="0"/>
              <a:t>Army.</a:t>
            </a:r>
            <a:endParaRPr lang="en-US" dirty="0"/>
          </a:p>
        </p:txBody>
      </p:sp>
      <p:pic>
        <p:nvPicPr>
          <p:cNvPr id="56323" name="Picture 3"/>
          <p:cNvPicPr>
            <a:picLocks noChangeAspect="1"/>
          </p:cNvPicPr>
          <p:nvPr/>
        </p:nvPicPr>
        <p:blipFill>
          <a:blip r:embed="rId2"/>
          <a:srcRect/>
          <a:stretch>
            <a:fillRect/>
          </a:stretch>
        </p:blipFill>
        <p:spPr bwMode="auto">
          <a:xfrm>
            <a:off x="6756400" y="2771775"/>
            <a:ext cx="2387600" cy="238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Religion</a:t>
            </a:r>
            <a:endParaRPr lang="en-US" dirty="0"/>
          </a:p>
        </p:txBody>
      </p:sp>
      <p:sp>
        <p:nvSpPr>
          <p:cNvPr id="3" name="Content Placeholder 2"/>
          <p:cNvSpPr>
            <a:spLocks noGrp="1"/>
          </p:cNvSpPr>
          <p:nvPr>
            <p:ph idx="1"/>
          </p:nvPr>
        </p:nvSpPr>
        <p:spPr>
          <a:xfrm>
            <a:off x="0" y="2070100"/>
            <a:ext cx="8377238" cy="4183063"/>
          </a:xfrm>
        </p:spPr>
        <p:txBody>
          <a:bodyPr/>
          <a:lstStyle/>
          <a:p>
            <a:pPr fontAlgn="auto">
              <a:spcAft>
                <a:spcPts val="0"/>
              </a:spcAft>
              <a:defRPr/>
            </a:pPr>
            <a:r>
              <a:rPr lang="en-US" dirty="0" smtClean="0"/>
              <a:t>Marx said it was, “Opiate of the people”</a:t>
            </a:r>
          </a:p>
          <a:p>
            <a:pPr fontAlgn="auto">
              <a:spcAft>
                <a:spcPts val="0"/>
              </a:spcAft>
              <a:defRPr/>
            </a:pPr>
            <a:r>
              <a:rPr lang="en-US" dirty="0" smtClean="0"/>
              <a:t>Lie used to make people not complain and </a:t>
            </a:r>
          </a:p>
          <a:p>
            <a:pPr fontAlgn="auto">
              <a:spcAft>
                <a:spcPts val="0"/>
              </a:spcAft>
              <a:buFont typeface="Wingdings 2" pitchFamily="18" charset="2"/>
              <a:buNone/>
              <a:defRPr/>
            </a:pPr>
            <a:r>
              <a:rPr lang="en-US" dirty="0" smtClean="0"/>
              <a:t>Do their work</a:t>
            </a:r>
          </a:p>
          <a:p>
            <a:pPr fontAlgn="auto">
              <a:spcAft>
                <a:spcPts val="0"/>
              </a:spcAft>
              <a:defRPr/>
            </a:pPr>
            <a:r>
              <a:rPr lang="en-US" dirty="0" smtClean="0"/>
              <a:t>Stalin believed religion would stop violent </a:t>
            </a:r>
          </a:p>
          <a:p>
            <a:pPr fontAlgn="auto">
              <a:spcAft>
                <a:spcPts val="0"/>
              </a:spcAft>
              <a:buFont typeface="Wingdings 2" pitchFamily="18" charset="2"/>
              <a:buNone/>
              <a:defRPr/>
            </a:pPr>
            <a:r>
              <a:rPr lang="en-US" dirty="0" smtClean="0"/>
              <a:t>Revolutions.</a:t>
            </a:r>
            <a:endParaRPr lang="en-US" dirty="0"/>
          </a:p>
        </p:txBody>
      </p:sp>
      <p:pic>
        <p:nvPicPr>
          <p:cNvPr id="57347" name="Picture 3"/>
          <p:cNvPicPr>
            <a:picLocks noChangeAspect="1"/>
          </p:cNvPicPr>
          <p:nvPr/>
        </p:nvPicPr>
        <p:blipFill>
          <a:blip r:embed="rId2"/>
          <a:srcRect/>
          <a:stretch>
            <a:fillRect/>
          </a:stretch>
        </p:blipFill>
        <p:spPr bwMode="auto">
          <a:xfrm>
            <a:off x="6350000" y="2070100"/>
            <a:ext cx="2332038" cy="330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Vain, Selfish Russians</a:t>
            </a:r>
            <a:endParaRPr lang="en-US" dirty="0"/>
          </a:p>
        </p:txBody>
      </p:sp>
      <p:sp>
        <p:nvSpPr>
          <p:cNvPr id="3" name="Content Placeholder 2"/>
          <p:cNvSpPr>
            <a:spLocks noGrp="1"/>
          </p:cNvSpPr>
          <p:nvPr>
            <p:ph idx="1"/>
          </p:nvPr>
        </p:nvSpPr>
        <p:spPr/>
        <p:txBody>
          <a:bodyPr/>
          <a:lstStyle/>
          <a:p>
            <a:pPr fontAlgn="auto">
              <a:spcAft>
                <a:spcPts val="0"/>
              </a:spcAft>
              <a:defRPr/>
            </a:pPr>
            <a:endParaRPr lang="en-US"/>
          </a:p>
        </p:txBody>
      </p:sp>
      <p:pic>
        <p:nvPicPr>
          <p:cNvPr id="58372" name="Picture 4" descr="The 1917 Russian Revolution"/>
          <p:cNvPicPr>
            <a:picLocks noChangeAspect="1" noChangeArrowheads="1"/>
          </p:cNvPicPr>
          <p:nvPr/>
        </p:nvPicPr>
        <p:blipFill>
          <a:blip r:embed="rId2"/>
          <a:srcRect/>
          <a:stretch>
            <a:fillRect/>
          </a:stretch>
        </p:blipFill>
        <p:spPr bwMode="auto">
          <a:xfrm>
            <a:off x="2244725" y="2576513"/>
            <a:ext cx="4381500" cy="32385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Dedicated, but tricked Communist Supporters</a:t>
            </a:r>
            <a:endParaRPr lang="en-US" dirty="0"/>
          </a:p>
        </p:txBody>
      </p:sp>
      <p:sp>
        <p:nvSpPr>
          <p:cNvPr id="3" name="Content Placeholder 2"/>
          <p:cNvSpPr>
            <a:spLocks noGrp="1"/>
          </p:cNvSpPr>
          <p:nvPr>
            <p:ph idx="1"/>
          </p:nvPr>
        </p:nvSpPr>
        <p:spPr/>
        <p:txBody>
          <a:bodyPr/>
          <a:lstStyle/>
          <a:p>
            <a:pPr fontAlgn="auto">
              <a:spcAft>
                <a:spcPts val="0"/>
              </a:spcAft>
              <a:defRPr/>
            </a:pPr>
            <a:endParaRPr lang="en-US"/>
          </a:p>
        </p:txBody>
      </p:sp>
      <p:pic>
        <p:nvPicPr>
          <p:cNvPr id="59396" name="Picture 4" descr="russian-revolution"/>
          <p:cNvPicPr>
            <a:picLocks noChangeAspect="1" noChangeArrowheads="1"/>
          </p:cNvPicPr>
          <p:nvPr/>
        </p:nvPicPr>
        <p:blipFill>
          <a:blip r:embed="rId2"/>
          <a:srcRect/>
          <a:stretch>
            <a:fillRect/>
          </a:stretch>
        </p:blipFill>
        <p:spPr bwMode="auto">
          <a:xfrm>
            <a:off x="1708150" y="2070100"/>
            <a:ext cx="5351463" cy="38131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Skeptical Russians</a:t>
            </a:r>
            <a:endParaRPr lang="en-US" dirty="0"/>
          </a:p>
        </p:txBody>
      </p:sp>
      <p:sp>
        <p:nvSpPr>
          <p:cNvPr id="3" name="Content Placeholder 2"/>
          <p:cNvSpPr>
            <a:spLocks noGrp="1"/>
          </p:cNvSpPr>
          <p:nvPr>
            <p:ph idx="1"/>
          </p:nvPr>
        </p:nvSpPr>
        <p:spPr/>
        <p:txBody>
          <a:bodyPr/>
          <a:lstStyle/>
          <a:p>
            <a:pPr fontAlgn="auto">
              <a:spcAft>
                <a:spcPts val="0"/>
              </a:spcAft>
              <a:defRPr/>
            </a:pPr>
            <a:endParaRPr lang="en-US"/>
          </a:p>
        </p:txBody>
      </p:sp>
      <p:pic>
        <p:nvPicPr>
          <p:cNvPr id="60420" name="Picture 4" descr="WW1AreaBaltic-RussianEmigres"/>
          <p:cNvPicPr>
            <a:picLocks noChangeAspect="1" noChangeArrowheads="1"/>
          </p:cNvPicPr>
          <p:nvPr/>
        </p:nvPicPr>
        <p:blipFill>
          <a:blip r:embed="rId2"/>
          <a:srcRect/>
          <a:stretch>
            <a:fillRect/>
          </a:stretch>
        </p:blipFill>
        <p:spPr bwMode="auto">
          <a:xfrm>
            <a:off x="1338263" y="2024063"/>
            <a:ext cx="6581775" cy="42291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Participating Intellectuals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3" name="Content Placeholder 2"/>
          <p:cNvSpPr>
            <a:spLocks noGrp="1"/>
          </p:cNvSpPr>
          <p:nvPr>
            <p:ph idx="1"/>
          </p:nvPr>
        </p:nvSpPr>
        <p:spPr/>
        <p:txBody>
          <a:bodyPr/>
          <a:lstStyle/>
          <a:p>
            <a:pPr fontAlgn="auto">
              <a:spcAft>
                <a:spcPts val="0"/>
              </a:spcAft>
              <a:defRPr/>
            </a:pPr>
            <a:endParaRPr lang="en-US"/>
          </a:p>
        </p:txBody>
      </p:sp>
      <p:pic>
        <p:nvPicPr>
          <p:cNvPr id="61443" name="Picture 3"/>
          <p:cNvPicPr>
            <a:picLocks noChangeAspect="1"/>
          </p:cNvPicPr>
          <p:nvPr/>
        </p:nvPicPr>
        <p:blipFill>
          <a:blip r:embed="rId2"/>
          <a:srcRect/>
          <a:stretch>
            <a:fillRect/>
          </a:stretch>
        </p:blipFill>
        <p:spPr bwMode="auto">
          <a:xfrm>
            <a:off x="1928813" y="1562100"/>
            <a:ext cx="5499100"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Allegory</a:t>
            </a:r>
            <a:endParaRPr lang="en-US" dirty="0"/>
          </a:p>
        </p:txBody>
      </p:sp>
      <p:sp>
        <p:nvSpPr>
          <p:cNvPr id="3" name="Content Placeholder 2"/>
          <p:cNvSpPr>
            <a:spLocks noGrp="1"/>
          </p:cNvSpPr>
          <p:nvPr>
            <p:ph idx="1"/>
          </p:nvPr>
        </p:nvSpPr>
        <p:spPr/>
        <p:txBody>
          <a:bodyPr/>
          <a:lstStyle/>
          <a:p>
            <a:pPr fontAlgn="auto">
              <a:spcAft>
                <a:spcPts val="0"/>
              </a:spcAft>
              <a:defRPr/>
            </a:pPr>
            <a:r>
              <a:rPr lang="en-US" sz="3200" dirty="0" smtClean="0"/>
              <a:t>An allegory is a story, poem, or picture that can be interpreted to reveal a hidden meaning, typically a moral or political one.</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3" name="Content Placeholder 2"/>
          <p:cNvSpPr>
            <a:spLocks noGrp="1"/>
          </p:cNvSpPr>
          <p:nvPr>
            <p:ph idx="1"/>
          </p:nvPr>
        </p:nvSpPr>
        <p:spPr/>
        <p:txBody>
          <a:bodyPr/>
          <a:lstStyle/>
          <a:p>
            <a:pPr fontAlgn="auto">
              <a:spcAft>
                <a:spcPts val="0"/>
              </a:spcAft>
              <a:defRPr/>
            </a:pPr>
            <a:endParaRPr lang="en-US"/>
          </a:p>
        </p:txBody>
      </p:sp>
      <p:pic>
        <p:nvPicPr>
          <p:cNvPr id="62467" name="Picture 3"/>
          <p:cNvPicPr>
            <a:picLocks noChangeAspect="1"/>
          </p:cNvPicPr>
          <p:nvPr/>
        </p:nvPicPr>
        <p:blipFill>
          <a:blip r:embed="rId2"/>
          <a:srcRect/>
          <a:stretch>
            <a:fillRect/>
          </a:stretch>
        </p:blipFill>
        <p:spPr bwMode="auto">
          <a:xfrm>
            <a:off x="1458913" y="79375"/>
            <a:ext cx="6473825" cy="636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idx="1"/>
          </p:nvPr>
        </p:nvSpPr>
        <p:spPr/>
        <p:txBody>
          <a:bodyPr/>
          <a:lstStyle/>
          <a:p>
            <a:r>
              <a:rPr lang="en-US" dirty="0" smtClean="0"/>
              <a:t>Who do the neighbors to Animal Farm Represent?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Links through Characters</a:t>
            </a:r>
            <a:endParaRPr lang="en-US" dirty="0"/>
          </a:p>
        </p:txBody>
      </p:sp>
      <p:sp>
        <p:nvSpPr>
          <p:cNvPr id="3" name="Content Placeholder 2"/>
          <p:cNvSpPr>
            <a:spLocks noGrp="1"/>
          </p:cNvSpPr>
          <p:nvPr>
            <p:ph idx="1"/>
          </p:nvPr>
        </p:nvSpPr>
        <p:spPr>
          <a:xfrm>
            <a:off x="0" y="1778000"/>
            <a:ext cx="9143999" cy="5080000"/>
          </a:xfrm>
        </p:spPr>
        <p:txBody>
          <a:bodyPr>
            <a:normAutofit fontScale="85000" lnSpcReduction="10000"/>
          </a:bodyPr>
          <a:lstStyle/>
          <a:p>
            <a:pPr>
              <a:buNone/>
            </a:pPr>
            <a:r>
              <a:rPr lang="en-US" b="1" dirty="0" smtClean="0"/>
              <a:t>Mrs. Jones - She represents the Tsar's wife, Alexandra.</a:t>
            </a:r>
          </a:p>
          <a:p>
            <a:pPr>
              <a:buNone/>
            </a:pPr>
            <a:r>
              <a:rPr lang="en-US" b="1" dirty="0" smtClean="0"/>
              <a:t>Mr. Pilkington - Owner of </a:t>
            </a:r>
            <a:r>
              <a:rPr lang="en-US" b="1" dirty="0" err="1" smtClean="0"/>
              <a:t>Foxwood</a:t>
            </a:r>
            <a:r>
              <a:rPr lang="en-US" b="1" dirty="0" smtClean="0"/>
              <a:t> (Leader of England). He doesn't represent one person in particular, but rather is a composite of all of the leaders of England</a:t>
            </a:r>
          </a:p>
          <a:p>
            <a:pPr>
              <a:buNone/>
            </a:pPr>
            <a:r>
              <a:rPr lang="en-US" b="1" dirty="0" smtClean="0"/>
              <a:t>.Mr. Frederick - Owner of </a:t>
            </a:r>
            <a:r>
              <a:rPr lang="en-US" b="1" dirty="0" err="1" smtClean="0"/>
              <a:t>Pinchfield</a:t>
            </a:r>
            <a:r>
              <a:rPr lang="en-US" b="1" dirty="0" smtClean="0"/>
              <a:t> (Leader of Germany). Frederick is a composite of the leaders of Germany. However, throughout most of the book, Frederick is a representation of Hitler. It is said that Frederick had ''flogged an old horse to death (A reference to Hitler's euthanasia program), he had killed a dog by throwing it into the furnace (Most likely a reference to Night of Knives), and that he amused himself in the evenings by making cocks fight with splinters of razor-blade tied to their spurs.’</a:t>
            </a:r>
          </a:p>
          <a:p>
            <a:pPr>
              <a:buNone/>
            </a:pPr>
            <a:r>
              <a:rPr lang="en-US" b="1" dirty="0" smtClean="0"/>
              <a:t>'Mr. </a:t>
            </a:r>
            <a:r>
              <a:rPr lang="en-US" b="1" dirty="0" err="1" smtClean="0"/>
              <a:t>Whymper</a:t>
            </a:r>
            <a:r>
              <a:rPr lang="en-US" b="1" dirty="0" smtClean="0"/>
              <a:t> - A solicitor living in </a:t>
            </a:r>
            <a:r>
              <a:rPr lang="en-US" b="1" dirty="0" err="1" smtClean="0"/>
              <a:t>Willingdon</a:t>
            </a:r>
            <a:r>
              <a:rPr lang="en-US" b="1" dirty="0" smtClean="0"/>
              <a:t>. Acted as an intermediary between Animal Farm and the outside world in matters of trade. Represents capitalist who did business with the Soviet state.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Through Actions</a:t>
            </a:r>
            <a:endParaRPr lang="en-US" dirty="0"/>
          </a:p>
        </p:txBody>
      </p:sp>
      <p:sp>
        <p:nvSpPr>
          <p:cNvPr id="3" name="Content Placeholder 2"/>
          <p:cNvSpPr>
            <a:spLocks noGrp="1"/>
          </p:cNvSpPr>
          <p:nvPr>
            <p:ph idx="1"/>
          </p:nvPr>
        </p:nvSpPr>
        <p:spPr>
          <a:xfrm>
            <a:off x="0" y="2070100"/>
            <a:ext cx="9143999" cy="4787900"/>
          </a:xfrm>
        </p:spPr>
        <p:txBody>
          <a:bodyPr/>
          <a:lstStyle/>
          <a:p>
            <a:r>
              <a:rPr lang="en-US" dirty="0" smtClean="0"/>
              <a:t>In the book, Old major's skull is displayed in a similar manner to the way Lenin's remains were displayed to the public</a:t>
            </a:r>
          </a:p>
          <a:p>
            <a:r>
              <a:rPr lang="en-US" b="1" dirty="0" smtClean="0"/>
              <a:t>The Farmhouse - (The Kremlin.) Home of Mr. Jones (the Czar). After the revolution, there were some that wanted to destroy the farmhouse, but it was decided to preserve it as a museum. (The Kremlin was saved in a similar manner). Eventually, Napoleon (Stalin) decided to take up residence there.</a:t>
            </a: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Through Setting</a:t>
            </a:r>
            <a:endParaRPr lang="en-US" dirty="0"/>
          </a:p>
        </p:txBody>
      </p:sp>
      <p:sp>
        <p:nvSpPr>
          <p:cNvPr id="3" name="Content Placeholder 2"/>
          <p:cNvSpPr>
            <a:spLocks noGrp="1"/>
          </p:cNvSpPr>
          <p:nvPr>
            <p:ph idx="1"/>
          </p:nvPr>
        </p:nvSpPr>
        <p:spPr>
          <a:xfrm>
            <a:off x="0" y="1778000"/>
            <a:ext cx="9143999" cy="5080000"/>
          </a:xfrm>
        </p:spPr>
        <p:txBody>
          <a:bodyPr>
            <a:normAutofit fontScale="85000" lnSpcReduction="10000"/>
          </a:bodyPr>
          <a:lstStyle/>
          <a:p>
            <a:r>
              <a:rPr lang="en-US" b="1" dirty="0" smtClean="0"/>
              <a:t>Manor Farm - Russia. </a:t>
            </a:r>
          </a:p>
          <a:p>
            <a:r>
              <a:rPr lang="en-US" b="1" dirty="0" err="1" smtClean="0"/>
              <a:t>Foxwood</a:t>
            </a:r>
            <a:r>
              <a:rPr lang="en-US" b="1" dirty="0" smtClean="0"/>
              <a:t> - </a:t>
            </a:r>
            <a:r>
              <a:rPr lang="en-US" b="1" dirty="0" err="1" smtClean="0"/>
              <a:t>Foxwood</a:t>
            </a:r>
            <a:r>
              <a:rPr lang="en-US" b="1" dirty="0" smtClean="0"/>
              <a:t> represents England. The novel describes it as "a large, neglected, old-fashioned farm, much overgrown by woodland, with all its pastures worn out and its hedges in a disgraceful condition. Its owner, Mr. Pilkington, was an easy-going gentleman farmer who spent most of his time in fishing or hunting according to the season.”</a:t>
            </a:r>
          </a:p>
          <a:p>
            <a:r>
              <a:rPr lang="en-US" b="1" dirty="0" err="1" smtClean="0"/>
              <a:t>Pinchfiled</a:t>
            </a:r>
            <a:r>
              <a:rPr lang="en-US" b="1" dirty="0" smtClean="0"/>
              <a:t> – </a:t>
            </a:r>
            <a:r>
              <a:rPr lang="en-US" b="1" dirty="0" err="1" smtClean="0"/>
              <a:t>Pinchfield</a:t>
            </a:r>
            <a:r>
              <a:rPr lang="en-US" b="1" dirty="0" smtClean="0"/>
              <a:t> represents Germany. Orwell described it as "The other farm, which was called </a:t>
            </a:r>
            <a:r>
              <a:rPr lang="en-US" b="1" dirty="0" err="1" smtClean="0"/>
              <a:t>Pinchfield</a:t>
            </a:r>
            <a:r>
              <a:rPr lang="en-US" b="1" dirty="0" smtClean="0"/>
              <a:t>, was smaller and better kept. Its owner was a Mr. Frederick, a tough, shrewd man, perpetually involved in lawsuits and with a name for driving hard bargains.”</a:t>
            </a:r>
          </a:p>
          <a:p>
            <a:r>
              <a:rPr lang="en-US" b="1" dirty="0" err="1" smtClean="0"/>
              <a:t>Willingdon</a:t>
            </a:r>
            <a:r>
              <a:rPr lang="en-US" b="1" dirty="0" smtClean="0"/>
              <a:t> - All of the farms mentioned in the book are located in the city of </a:t>
            </a:r>
            <a:r>
              <a:rPr lang="en-US" b="1" dirty="0" err="1" smtClean="0"/>
              <a:t>Willingdon</a:t>
            </a:r>
            <a:r>
              <a:rPr lang="en-US" b="1" dirty="0" smtClean="0"/>
              <a:t>, which is a metaphor for Europe. England - Since farms represent the various nations, England is a representation of the entire world.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Boxer, Clover</a:t>
            </a:r>
            <a:endParaRPr lang="en-US" dirty="0"/>
          </a:p>
        </p:txBody>
      </p:sp>
      <p:sp>
        <p:nvSpPr>
          <p:cNvPr id="3" name="Content Placeholder 2"/>
          <p:cNvSpPr>
            <a:spLocks noGrp="1"/>
          </p:cNvSpPr>
          <p:nvPr>
            <p:ph idx="1"/>
          </p:nvPr>
        </p:nvSpPr>
        <p:spPr/>
        <p:txBody>
          <a:bodyPr/>
          <a:lstStyle/>
          <a:p>
            <a:r>
              <a:rPr lang="en-US" dirty="0" smtClean="0"/>
              <a:t>Proletariat – stupid, loyal working class people of Russian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Mollie</a:t>
            </a:r>
            <a:endParaRPr lang="en-US" dirty="0"/>
          </a:p>
        </p:txBody>
      </p:sp>
      <p:sp>
        <p:nvSpPr>
          <p:cNvPr id="3" name="Content Placeholder 2"/>
          <p:cNvSpPr>
            <a:spLocks noGrp="1"/>
          </p:cNvSpPr>
          <p:nvPr>
            <p:ph idx="1"/>
          </p:nvPr>
        </p:nvSpPr>
        <p:spPr/>
        <p:txBody>
          <a:bodyPr/>
          <a:lstStyle/>
          <a:p>
            <a:r>
              <a:rPr lang="en-US" dirty="0" smtClean="0"/>
              <a:t>White Russians – Noble class, looked towards western ideas of democracy.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Pigs</a:t>
            </a:r>
            <a:endParaRPr lang="en-US" dirty="0"/>
          </a:p>
        </p:txBody>
      </p:sp>
      <p:sp>
        <p:nvSpPr>
          <p:cNvPr id="3" name="Content Placeholder 2"/>
          <p:cNvSpPr>
            <a:spLocks noGrp="1"/>
          </p:cNvSpPr>
          <p:nvPr>
            <p:ph idx="1"/>
          </p:nvPr>
        </p:nvSpPr>
        <p:spPr/>
        <p:txBody>
          <a:bodyPr/>
          <a:lstStyle/>
          <a:p>
            <a:r>
              <a:rPr lang="en-US" dirty="0" smtClean="0"/>
              <a:t>Bolsheviks, Reds, activists</a:t>
            </a:r>
          </a:p>
          <a:p>
            <a:r>
              <a:rPr lang="en-US" dirty="0" smtClean="0"/>
              <a:t>People who believe in the cause.</a:t>
            </a:r>
            <a:endParaRPr lang="en-US" dirty="0"/>
          </a:p>
        </p:txBody>
      </p:sp>
      <p:pic>
        <p:nvPicPr>
          <p:cNvPr id="4" name="Picture 3"/>
          <p:cNvPicPr>
            <a:picLocks noChangeAspect="1"/>
          </p:cNvPicPr>
          <p:nvPr/>
        </p:nvPicPr>
        <p:blipFill>
          <a:blip r:embed="rId2"/>
          <a:stretch>
            <a:fillRect/>
          </a:stretch>
        </p:blipFill>
        <p:spPr>
          <a:xfrm>
            <a:off x="5418282" y="3992418"/>
            <a:ext cx="2616200" cy="15748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a:t>
            </a:r>
            <a:endParaRPr lang="en-US" dirty="0"/>
          </a:p>
        </p:txBody>
      </p:sp>
      <p:sp>
        <p:nvSpPr>
          <p:cNvPr id="3" name="Content Placeholder 2"/>
          <p:cNvSpPr>
            <a:spLocks noGrp="1"/>
          </p:cNvSpPr>
          <p:nvPr>
            <p:ph idx="1"/>
          </p:nvPr>
        </p:nvSpPr>
        <p:spPr/>
        <p:txBody>
          <a:bodyPr/>
          <a:lstStyle/>
          <a:p>
            <a:r>
              <a:rPr lang="en-US" dirty="0" smtClean="0"/>
              <a:t>Russian Orthodox Church</a:t>
            </a:r>
          </a:p>
          <a:p>
            <a:pPr lvl="1">
              <a:buNone/>
            </a:pPr>
            <a:r>
              <a:rPr lang="en-US" dirty="0" smtClean="0"/>
              <a:t>Evangelists</a:t>
            </a:r>
          </a:p>
          <a:p>
            <a:pPr lvl="1">
              <a:buNone/>
            </a:pPr>
            <a:r>
              <a:rPr lang="en-US" dirty="0" smtClean="0"/>
              <a:t>people who need hope / faith </a:t>
            </a:r>
          </a:p>
          <a:p>
            <a:pPr lvl="1">
              <a:buNone/>
            </a:pPr>
            <a:r>
              <a:rPr lang="en-US" dirty="0" smtClean="0"/>
              <a:t>in something to get them through</a:t>
            </a:r>
          </a:p>
          <a:p>
            <a:pPr lvl="1">
              <a:buNone/>
            </a:pPr>
            <a:r>
              <a:rPr lang="en-US" dirty="0" smtClean="0"/>
              <a:t>b</a:t>
            </a:r>
            <a:r>
              <a:rPr lang="en-US" smtClean="0"/>
              <a:t>ad </a:t>
            </a:r>
            <a:r>
              <a:rPr lang="en-US" dirty="0" smtClean="0"/>
              <a:t>times.</a:t>
            </a:r>
          </a:p>
        </p:txBody>
      </p:sp>
      <p:pic>
        <p:nvPicPr>
          <p:cNvPr id="4" name="Picture 3"/>
          <p:cNvPicPr>
            <a:picLocks noChangeAspect="1"/>
          </p:cNvPicPr>
          <p:nvPr/>
        </p:nvPicPr>
        <p:blipFill>
          <a:blip r:embed="rId2"/>
          <a:stretch>
            <a:fillRect/>
          </a:stretch>
        </p:blipFill>
        <p:spPr>
          <a:xfrm>
            <a:off x="6119091" y="2370281"/>
            <a:ext cx="2540000" cy="3200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Examples of Allegory</a:t>
            </a:r>
            <a:endParaRPr lang="en-US" dirty="0"/>
          </a:p>
        </p:txBody>
      </p:sp>
      <p:sp>
        <p:nvSpPr>
          <p:cNvPr id="3" name="Content Placeholder 2"/>
          <p:cNvSpPr>
            <a:spLocks noGrp="1"/>
          </p:cNvSpPr>
          <p:nvPr>
            <p:ph idx="1"/>
          </p:nvPr>
        </p:nvSpPr>
        <p:spPr>
          <a:xfrm>
            <a:off x="0" y="1746250"/>
            <a:ext cx="6657975" cy="5111750"/>
          </a:xfrm>
        </p:spPr>
        <p:txBody>
          <a:bodyPr/>
          <a:lstStyle/>
          <a:p>
            <a:pPr fontAlgn="auto">
              <a:spcAft>
                <a:spcPts val="0"/>
              </a:spcAft>
              <a:defRPr/>
            </a:pPr>
            <a:r>
              <a:rPr lang="en-US" b="1" dirty="0" smtClean="0"/>
              <a:t>Aesop's Fables. </a:t>
            </a:r>
          </a:p>
          <a:p>
            <a:pPr fontAlgn="auto">
              <a:spcAft>
                <a:spcPts val="0"/>
              </a:spcAft>
              <a:defRPr/>
            </a:pPr>
            <a:r>
              <a:rPr lang="en-US" b="1" dirty="0" smtClean="0"/>
              <a:t>Most likely the first allegorical work that most people read. Credited to Aesop who lived in ancient Greece, it is a collection of short stories like </a:t>
            </a:r>
            <a:r>
              <a:rPr lang="en-US" b="1" i="1" dirty="0" smtClean="0"/>
              <a:t>The Fox and the Grapes, The Tortoise and the Hare, and The Ant and the Grasshopper that became a source of moral messages. Aesop used animals and their actions to allegorically represent human beings and our way of living.</a:t>
            </a:r>
            <a:endParaRPr lang="en-US" dirty="0"/>
          </a:p>
        </p:txBody>
      </p:sp>
      <p:pic>
        <p:nvPicPr>
          <p:cNvPr id="18435" name="Picture 3"/>
          <p:cNvPicPr>
            <a:picLocks noChangeAspect="1"/>
          </p:cNvPicPr>
          <p:nvPr/>
        </p:nvPicPr>
        <p:blipFill>
          <a:blip r:embed="rId2"/>
          <a:srcRect/>
          <a:stretch>
            <a:fillRect/>
          </a:stretch>
        </p:blipFill>
        <p:spPr bwMode="auto">
          <a:xfrm>
            <a:off x="6502400" y="2473325"/>
            <a:ext cx="264160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 Tortoise and the Hare</a:t>
            </a:r>
            <a:endParaRPr lang="en-US" dirty="0"/>
          </a:p>
        </p:txBody>
      </p:sp>
      <p:pic>
        <p:nvPicPr>
          <p:cNvPr id="19458" name="Picture 3"/>
          <p:cNvPicPr>
            <a:picLocks noChangeAspect="1"/>
          </p:cNvPicPr>
          <p:nvPr/>
        </p:nvPicPr>
        <p:blipFill>
          <a:blip r:embed="rId2"/>
          <a:srcRect/>
          <a:stretch>
            <a:fillRect/>
          </a:stretch>
        </p:blipFill>
        <p:spPr bwMode="auto">
          <a:xfrm>
            <a:off x="3035300" y="1819275"/>
            <a:ext cx="3662363" cy="4738688"/>
          </a:xfrm>
          <a:prstGeom prst="rect">
            <a:avLst/>
          </a:prstGeom>
          <a:noFill/>
          <a:ln w="9525">
            <a:noFill/>
            <a:miter lim="800000"/>
            <a:headEnd/>
            <a:tailEnd/>
          </a:ln>
        </p:spPr>
      </p:pic>
      <p:pic>
        <p:nvPicPr>
          <p:cNvPr id="19459" name="Picture 4"/>
          <p:cNvPicPr>
            <a:picLocks noChangeAspect="1"/>
          </p:cNvPicPr>
          <p:nvPr/>
        </p:nvPicPr>
        <p:blipFill>
          <a:blip r:embed="rId3"/>
          <a:srcRect/>
          <a:stretch>
            <a:fillRect/>
          </a:stretch>
        </p:blipFill>
        <p:spPr bwMode="auto">
          <a:xfrm>
            <a:off x="723900" y="2292350"/>
            <a:ext cx="2311400" cy="3530600"/>
          </a:xfrm>
          <a:prstGeom prst="rect">
            <a:avLst/>
          </a:prstGeom>
          <a:noFill/>
          <a:ln w="9525">
            <a:noFill/>
            <a:miter lim="800000"/>
            <a:headEnd/>
            <a:tailEnd/>
          </a:ln>
        </p:spPr>
      </p:pic>
      <p:pic>
        <p:nvPicPr>
          <p:cNvPr id="19460" name="Picture 5"/>
          <p:cNvPicPr>
            <a:picLocks noChangeAspect="1"/>
          </p:cNvPicPr>
          <p:nvPr/>
        </p:nvPicPr>
        <p:blipFill>
          <a:blip r:embed="rId4"/>
          <a:srcRect/>
          <a:stretch>
            <a:fillRect/>
          </a:stretch>
        </p:blipFill>
        <p:spPr bwMode="auto">
          <a:xfrm>
            <a:off x="6650038" y="2292350"/>
            <a:ext cx="2493962" cy="1435100"/>
          </a:xfrm>
          <a:prstGeom prst="rect">
            <a:avLst/>
          </a:prstGeom>
          <a:noFill/>
          <a:ln w="9525">
            <a:noFill/>
            <a:miter lim="800000"/>
            <a:headEnd/>
            <a:tailEnd/>
          </a:ln>
        </p:spPr>
      </p:pic>
      <p:pic>
        <p:nvPicPr>
          <p:cNvPr id="19461" name="Picture 6"/>
          <p:cNvPicPr>
            <a:picLocks noChangeAspect="1"/>
          </p:cNvPicPr>
          <p:nvPr/>
        </p:nvPicPr>
        <p:blipFill>
          <a:blip r:embed="rId5"/>
          <a:srcRect/>
          <a:stretch>
            <a:fillRect/>
          </a:stretch>
        </p:blipFill>
        <p:spPr bwMode="auto">
          <a:xfrm>
            <a:off x="6697663" y="3727450"/>
            <a:ext cx="2446337" cy="177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 Tortoise and the Hare</a:t>
            </a:r>
            <a:endParaRPr lang="en-US" dirty="0"/>
          </a:p>
        </p:txBody>
      </p:sp>
      <p:sp>
        <p:nvSpPr>
          <p:cNvPr id="3" name="Content Placeholder 2"/>
          <p:cNvSpPr>
            <a:spLocks noGrp="1"/>
          </p:cNvSpPr>
          <p:nvPr>
            <p:ph idx="1"/>
          </p:nvPr>
        </p:nvSpPr>
        <p:spPr>
          <a:xfrm>
            <a:off x="0" y="1765300"/>
            <a:ext cx="9144000" cy="5092700"/>
          </a:xfrm>
        </p:spPr>
        <p:txBody>
          <a:bodyPr>
            <a:normAutofit fontScale="92500" lnSpcReduction="10000"/>
          </a:bodyPr>
          <a:lstStyle/>
          <a:p>
            <a:pPr fontAlgn="auto">
              <a:spcAft>
                <a:spcPts val="0"/>
              </a:spcAft>
              <a:defRPr/>
            </a:pPr>
            <a:r>
              <a:rPr lang="en-US" dirty="0" smtClean="0"/>
              <a:t>Once upon a time there was a hare who, boasting how he could run faster than anyone else, was forever teasing tortoise for its slowness. Then one day, the irate tortoise answered back: “Who do you think you are? There’s no denying you’re swift, but even you can be beaten!” The hare squealed with laughter.</a:t>
            </a:r>
          </a:p>
          <a:p>
            <a:pPr fontAlgn="auto">
              <a:spcAft>
                <a:spcPts val="0"/>
              </a:spcAft>
              <a:defRPr/>
            </a:pPr>
            <a:r>
              <a:rPr lang="en-US" dirty="0" smtClean="0"/>
              <a:t>“Beaten in a race? By whom? Not you, surely! I bet there’s nobody in the world that can win against me, I’m so speedy. Now, why don’t you try?” Annoyed by such bragging, the tortoise accepted the challenge. A course was planned, and the next day at dawn they stood at the starting line. The hare yawned sleepily as the meek tortoise trudged slowly off. When the hare saw how painfully slow his rival was, he decided, half asleep on his feet, to have a quick nap.</a:t>
            </a:r>
          </a:p>
          <a:p>
            <a:pPr fontAlgn="auto">
              <a:spcAft>
                <a:spcPts val="0"/>
              </a:spcAft>
              <a:defRPr/>
            </a:pPr>
            <a:r>
              <a:rPr lang="en-US" dirty="0" smtClean="0"/>
              <a:t> “Take your time!” he said. “I’ll have forty winks and catch up with you in a minute.”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 Tortoise and the Hare</a:t>
            </a:r>
            <a:endParaRPr lang="en-US" dirty="0"/>
          </a:p>
        </p:txBody>
      </p:sp>
      <p:sp>
        <p:nvSpPr>
          <p:cNvPr id="3" name="Content Placeholder 2"/>
          <p:cNvSpPr>
            <a:spLocks noGrp="1"/>
          </p:cNvSpPr>
          <p:nvPr>
            <p:ph idx="1"/>
          </p:nvPr>
        </p:nvSpPr>
        <p:spPr>
          <a:xfrm>
            <a:off x="0" y="1781175"/>
            <a:ext cx="9144000" cy="5076825"/>
          </a:xfrm>
        </p:spPr>
        <p:txBody>
          <a:bodyPr/>
          <a:lstStyle/>
          <a:p>
            <a:pPr fontAlgn="auto">
              <a:spcAft>
                <a:spcPts val="0"/>
              </a:spcAft>
              <a:defRPr/>
            </a:pPr>
            <a:r>
              <a:rPr lang="en-US" dirty="0" smtClean="0"/>
              <a:t>The hare woke with a start from a fitful sleep and gazed round, looking for the tortoise. But the creature was only a short distance away, having barely covered a third of the course. Breathing a sigh of relief, the hare decided he might as well have breakfast too, and off he went to munch some cabbages he had noticed in a nearby field. But the heavy meal and the hot sun made his eyelids droop. With a careless glance at the tortoise, now halfway along the course, he decided to have another snooze before flashing past the winning post. And smiling at the thought of the look on the tortoise’s face when it saw the hare speed by, he fell fast asleep and was soon snoring happily.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3" name="Content Placeholder 2"/>
          <p:cNvSpPr>
            <a:spLocks noGrp="1"/>
          </p:cNvSpPr>
          <p:nvPr>
            <p:ph idx="1"/>
          </p:nvPr>
        </p:nvSpPr>
        <p:spPr>
          <a:xfrm>
            <a:off x="0" y="2070100"/>
            <a:ext cx="9144000" cy="4787900"/>
          </a:xfrm>
        </p:spPr>
        <p:txBody>
          <a:bodyPr/>
          <a:lstStyle/>
          <a:p>
            <a:pPr fontAlgn="auto">
              <a:spcAft>
                <a:spcPts val="0"/>
              </a:spcAft>
              <a:defRPr/>
            </a:pPr>
            <a:r>
              <a:rPr lang="en-US" dirty="0" smtClean="0"/>
              <a:t>The sun started to sink, below the horizon, and the tortoise, who had been plodding towards the winning post since morning, was scarcely a yard from the finish. At that very point, the hare woke with a jolt. He could see the tortoise a speck in the distance and away he dashed. He leapt and bounded at a great rate, his tongue lolling, and gasping for breath. Just a little more and he’d be first at the finish. But the hare’s last leap was just too late, for the tortoise had beaten him to the winning post. Poor hare! Tired and in disgrace, he slumped down beside the tortoise who was silently smiling at him.“ Slowly does it every time!” he said.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3" name="Content Placeholder 2"/>
          <p:cNvSpPr>
            <a:spLocks noGrp="1"/>
          </p:cNvSpPr>
          <p:nvPr>
            <p:ph idx="1"/>
          </p:nvPr>
        </p:nvSpPr>
        <p:spPr/>
        <p:txBody>
          <a:bodyPr/>
          <a:lstStyle/>
          <a:p>
            <a:pPr fontAlgn="auto">
              <a:spcAft>
                <a:spcPts val="0"/>
              </a:spcAft>
              <a:defRPr/>
            </a:pPr>
            <a:r>
              <a:rPr lang="en-US" dirty="0" smtClean="0"/>
              <a:t>How is this an allegory?</a:t>
            </a:r>
          </a:p>
          <a:p>
            <a:pPr fontAlgn="auto">
              <a:spcAft>
                <a:spcPts val="0"/>
              </a:spcAft>
              <a:defRPr/>
            </a:pPr>
            <a:r>
              <a:rPr lang="en-US" dirty="0" smtClean="0"/>
              <a:t>What is this story trying to represent? </a:t>
            </a:r>
          </a:p>
          <a:p>
            <a:pPr fontAlgn="auto">
              <a:spcAft>
                <a:spcPts val="0"/>
              </a:spcAft>
              <a:defRPr/>
            </a:pPr>
            <a:r>
              <a:rPr lang="en-US" dirty="0" smtClean="0"/>
              <a:t>What lesson are they teaching us?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35011</TotalTime>
  <Words>1522</Words>
  <Application>Microsoft Office PowerPoint</Application>
  <PresentationFormat>On-screen Show (4:3)</PresentationFormat>
  <Paragraphs>105</Paragraphs>
  <Slides>38</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Book Antiqua</vt:lpstr>
      <vt:lpstr>Calibri</vt:lpstr>
      <vt:lpstr>Wingdings 2</vt:lpstr>
      <vt:lpstr>Habitat</vt:lpstr>
      <vt:lpstr>Animal Farm</vt:lpstr>
      <vt:lpstr>Allegory </vt:lpstr>
      <vt:lpstr>Allegory</vt:lpstr>
      <vt:lpstr>Examples of Allegory</vt:lpstr>
      <vt:lpstr>The Tortoise and the Hare</vt:lpstr>
      <vt:lpstr>The Tortoise and the Hare</vt:lpstr>
      <vt:lpstr>The Tortoise and the Hare</vt:lpstr>
      <vt:lpstr>PowerPoint Presentation</vt:lpstr>
      <vt:lpstr>PowerPoint Presentation</vt:lpstr>
      <vt:lpstr>Examples of Allegory</vt:lpstr>
      <vt:lpstr>Allegory in The Wizard of Oz</vt:lpstr>
      <vt:lpstr>How could this film be considered an allegory?</vt:lpstr>
      <vt:lpstr>Link to Russian Revolution</vt:lpstr>
      <vt:lpstr>Karl Marx</vt:lpstr>
      <vt:lpstr>Vladimir Lenin</vt:lpstr>
      <vt:lpstr>Leon Trotsky</vt:lpstr>
      <vt:lpstr>Joseph Stalin</vt:lpstr>
      <vt:lpstr>Propaganda</vt:lpstr>
      <vt:lpstr>PowerPoint Presentation</vt:lpstr>
      <vt:lpstr>PowerPoint Presentation</vt:lpstr>
      <vt:lpstr>Controlling Images</vt:lpstr>
      <vt:lpstr>Powerful Songs</vt:lpstr>
      <vt:lpstr>KGB – Secret Police</vt:lpstr>
      <vt:lpstr>Religion</vt:lpstr>
      <vt:lpstr>Vain, Selfish Russians</vt:lpstr>
      <vt:lpstr>Dedicated, but tricked Communist Supporters</vt:lpstr>
      <vt:lpstr>Skeptical Russians</vt:lpstr>
      <vt:lpstr>Non Participating Intellectuals</vt:lpstr>
      <vt:lpstr>PowerPoint Presentation</vt:lpstr>
      <vt:lpstr>PowerPoint Presentation</vt:lpstr>
      <vt:lpstr>Brainstorm</vt:lpstr>
      <vt:lpstr>Further Links through Characters</vt:lpstr>
      <vt:lpstr>Links Through Actions</vt:lpstr>
      <vt:lpstr>Links Through Setting</vt:lpstr>
      <vt:lpstr>Boxer, Clover</vt:lpstr>
      <vt:lpstr>Mollie</vt:lpstr>
      <vt:lpstr>The Pigs</vt:lpstr>
      <vt:lpstr>Moses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Farm</dc:title>
  <dc:creator>Natalie  Hudgins</dc:creator>
  <cp:lastModifiedBy>Jillian Winkler</cp:lastModifiedBy>
  <cp:revision>18</cp:revision>
  <dcterms:created xsi:type="dcterms:W3CDTF">2011-10-25T20:53:13Z</dcterms:created>
  <dcterms:modified xsi:type="dcterms:W3CDTF">2014-12-03T00:00:01Z</dcterms:modified>
</cp:coreProperties>
</file>